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slides/slide43.xml" ContentType="application/vnd.openxmlformats-officedocument.presentationml.slide+xml"/>
  <Override PartName="/ppt/presentation.xml" ContentType="application/vnd.openxmlformats-officedocument.presentationml.presentation.main+xml"/>
  <Override PartName="/ppt/slides/slide42.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Masters/slideMaster5.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25.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2" r:id="rId3"/>
    <p:sldMasterId id="2147483650" r:id="rId4"/>
    <p:sldMasterId id="2147484026" r:id="rId5"/>
  </p:sldMasterIdLst>
  <p:notesMasterIdLst>
    <p:notesMasterId r:id="rId49"/>
  </p:notesMasterIdLst>
  <p:sldIdLst>
    <p:sldId id="256" r:id="rId6"/>
    <p:sldId id="260" r:id="rId7"/>
    <p:sldId id="259" r:id="rId8"/>
    <p:sldId id="261" r:id="rId9"/>
    <p:sldId id="294" r:id="rId10"/>
    <p:sldId id="295" r:id="rId11"/>
    <p:sldId id="296" r:id="rId12"/>
    <p:sldId id="297" r:id="rId13"/>
    <p:sldId id="298" r:id="rId14"/>
    <p:sldId id="301" r:id="rId15"/>
    <p:sldId id="302" r:id="rId16"/>
    <p:sldId id="300" r:id="rId17"/>
    <p:sldId id="299" r:id="rId18"/>
    <p:sldId id="304" r:id="rId19"/>
    <p:sldId id="303"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23" r:id="rId35"/>
    <p:sldId id="319" r:id="rId36"/>
    <p:sldId id="320" r:id="rId37"/>
    <p:sldId id="321" r:id="rId38"/>
    <p:sldId id="329" r:id="rId39"/>
    <p:sldId id="322" r:id="rId40"/>
    <p:sldId id="324" r:id="rId41"/>
    <p:sldId id="325" r:id="rId42"/>
    <p:sldId id="326" r:id="rId43"/>
    <p:sldId id="327" r:id="rId44"/>
    <p:sldId id="328" r:id="rId45"/>
    <p:sldId id="330" r:id="rId46"/>
    <p:sldId id="292" r:id="rId47"/>
    <p:sldId id="258" r:id="rId48"/>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65F"/>
    <a:srgbClr val="669900"/>
    <a:srgbClr val="4195D3"/>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6674" autoAdjust="0"/>
  </p:normalViewPr>
  <p:slideViewPr>
    <p:cSldViewPr>
      <p:cViewPr varScale="1">
        <p:scale>
          <a:sx n="121" d="100"/>
          <a:sy n="121" d="100"/>
        </p:scale>
        <p:origin x="1050"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4.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ustomXml" Target="../customXml/item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20483" name="Rectangle 3"/>
          <p:cNvSpPr>
            <a:spLocks noGrp="1" noChangeArrowheads="1"/>
          </p:cNvSpPr>
          <p:nvPr>
            <p:ph type="dt"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700088" y="4403725"/>
            <a:ext cx="559752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20487" name="Rectangle 7"/>
          <p:cNvSpPr>
            <a:spLocks noGrp="1" noChangeArrowheads="1"/>
          </p:cNvSpPr>
          <p:nvPr>
            <p:ph type="sldNum" sz="quarter" idx="5"/>
          </p:nvPr>
        </p:nvSpPr>
        <p:spPr bwMode="auto">
          <a:xfrm>
            <a:off x="3963988"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7609B1-324B-4E02-B9D5-DA083F061E2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endParaRPr lang="en-US" altLang="en-US" b="1" dirty="0"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a:t>
            </a:fld>
            <a:endParaRPr lang="en-US" altLang="en-US" dirty="0"/>
          </a:p>
        </p:txBody>
      </p:sp>
    </p:spTree>
    <p:extLst>
      <p:ext uri="{BB962C8B-B14F-4D97-AF65-F5344CB8AC3E}">
        <p14:creationId xmlns:p14="http://schemas.microsoft.com/office/powerpoint/2010/main" val="11392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7</a:t>
            </a:fld>
            <a:endParaRPr lang="en-US" altLang="en-US" dirty="0"/>
          </a:p>
        </p:txBody>
      </p:sp>
    </p:spTree>
    <p:extLst>
      <p:ext uri="{BB962C8B-B14F-4D97-AF65-F5344CB8AC3E}">
        <p14:creationId xmlns:p14="http://schemas.microsoft.com/office/powerpoint/2010/main" val="83502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12</a:t>
            </a:fld>
            <a:endParaRPr lang="en-US" altLang="en-US" dirty="0"/>
          </a:p>
        </p:txBody>
      </p:sp>
    </p:spTree>
    <p:extLst>
      <p:ext uri="{BB962C8B-B14F-4D97-AF65-F5344CB8AC3E}">
        <p14:creationId xmlns:p14="http://schemas.microsoft.com/office/powerpoint/2010/main" val="330276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15</a:t>
            </a:fld>
            <a:endParaRPr lang="en-US" altLang="en-US" dirty="0"/>
          </a:p>
        </p:txBody>
      </p:sp>
    </p:spTree>
    <p:extLst>
      <p:ext uri="{BB962C8B-B14F-4D97-AF65-F5344CB8AC3E}">
        <p14:creationId xmlns:p14="http://schemas.microsoft.com/office/powerpoint/2010/main" val="384286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18</a:t>
            </a:fld>
            <a:endParaRPr lang="en-US" altLang="en-US" dirty="0"/>
          </a:p>
        </p:txBody>
      </p:sp>
    </p:spTree>
    <p:extLst>
      <p:ext uri="{BB962C8B-B14F-4D97-AF65-F5344CB8AC3E}">
        <p14:creationId xmlns:p14="http://schemas.microsoft.com/office/powerpoint/2010/main" val="3990442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22</a:t>
            </a:fld>
            <a:endParaRPr lang="en-US" altLang="en-US" dirty="0"/>
          </a:p>
        </p:txBody>
      </p:sp>
    </p:spTree>
    <p:extLst>
      <p:ext uri="{BB962C8B-B14F-4D97-AF65-F5344CB8AC3E}">
        <p14:creationId xmlns:p14="http://schemas.microsoft.com/office/powerpoint/2010/main" val="260485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23</a:t>
            </a:fld>
            <a:endParaRPr lang="en-US" altLang="en-US" dirty="0"/>
          </a:p>
        </p:txBody>
      </p:sp>
    </p:spTree>
    <p:extLst>
      <p:ext uri="{BB962C8B-B14F-4D97-AF65-F5344CB8AC3E}">
        <p14:creationId xmlns:p14="http://schemas.microsoft.com/office/powerpoint/2010/main" val="3861982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t="41312" b="20557"/>
          <a:stretch>
            <a:fillRect/>
          </a:stretch>
        </p:blipFill>
        <p:spPr bwMode="auto">
          <a:xfrm>
            <a:off x="-4763" y="4243388"/>
            <a:ext cx="9144001"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3101975"/>
            <a:ext cx="7772400" cy="1165225"/>
          </a:xfrm>
        </p:spPr>
        <p:txBody>
          <a:bodyPr/>
          <a:lstStyle>
            <a:lvl1pPr algn="ctr">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4419600"/>
            <a:ext cx="6400800" cy="914400"/>
          </a:xfrm>
        </p:spPr>
        <p:txBody>
          <a:bodyPr/>
          <a:lstStyle>
            <a:lvl1pPr marL="0" indent="0" algn="ctr">
              <a:buFont typeface="Wingdings" pitchFamily="2" charset="2"/>
              <a:buNone/>
              <a:defRPr sz="24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83113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r>
              <a:rPr lang="en-US" altLang="en-US" dirty="0"/>
              <a:t>Slide </a:t>
            </a:r>
            <a:fld id="{939B73D0-53FA-45CC-9C2F-7104ED4081A6}" type="slidenum">
              <a:rPr lang="en-US" altLang="en-US"/>
              <a:pPr/>
              <a:t>‹#›</a:t>
            </a:fld>
            <a:endParaRPr lang="en-US" altLang="en-US" dirty="0"/>
          </a:p>
        </p:txBody>
      </p:sp>
    </p:spTree>
    <p:extLst>
      <p:ext uri="{BB962C8B-B14F-4D97-AF65-F5344CB8AC3E}">
        <p14:creationId xmlns:p14="http://schemas.microsoft.com/office/powerpoint/2010/main" val="30717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r>
              <a:rPr lang="en-US" altLang="en-US" dirty="0"/>
              <a:t>Slide </a:t>
            </a:r>
            <a:fld id="{7E369600-9ECB-4E2F-AB5B-10CCCB5DB72A}" type="slidenum">
              <a:rPr lang="en-US" altLang="en-US"/>
              <a:pPr/>
              <a:t>‹#›</a:t>
            </a:fld>
            <a:endParaRPr lang="en-US" altLang="en-US" dirty="0"/>
          </a:p>
        </p:txBody>
      </p:sp>
    </p:spTree>
    <p:extLst>
      <p:ext uri="{BB962C8B-B14F-4D97-AF65-F5344CB8AC3E}">
        <p14:creationId xmlns:p14="http://schemas.microsoft.com/office/powerpoint/2010/main" val="2819025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altLang="en-US" dirty="0"/>
              <a:t>Slide </a:t>
            </a:r>
            <a:fld id="{55C2C100-EE3D-4A26-A3D4-924F5F9E3EE6}" type="slidenum">
              <a:rPr lang="en-US" altLang="en-US"/>
              <a:pPr/>
              <a:t>‹#›</a:t>
            </a:fld>
            <a:endParaRPr lang="en-US" altLang="en-US" dirty="0"/>
          </a:p>
        </p:txBody>
      </p:sp>
    </p:spTree>
    <p:extLst>
      <p:ext uri="{BB962C8B-B14F-4D97-AF65-F5344CB8AC3E}">
        <p14:creationId xmlns:p14="http://schemas.microsoft.com/office/powerpoint/2010/main" val="2869737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C037B8B5-A964-4348-954E-DAF008A9DF6C}" type="slidenum">
              <a:rPr lang="en-US" altLang="en-US"/>
              <a:pPr/>
              <a:t>‹#›</a:t>
            </a:fld>
            <a:endParaRPr lang="en-US" altLang="en-US" dirty="0"/>
          </a:p>
        </p:txBody>
      </p:sp>
    </p:spTree>
    <p:extLst>
      <p:ext uri="{BB962C8B-B14F-4D97-AF65-F5344CB8AC3E}">
        <p14:creationId xmlns:p14="http://schemas.microsoft.com/office/powerpoint/2010/main" val="1414251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867F23D4-BC36-45B3-AFCA-B5D33716EDEF}" type="slidenum">
              <a:rPr lang="en-US" altLang="en-US"/>
              <a:pPr/>
              <a:t>‹#›</a:t>
            </a:fld>
            <a:endParaRPr lang="en-US" altLang="en-US" dirty="0"/>
          </a:p>
        </p:txBody>
      </p:sp>
    </p:spTree>
    <p:extLst>
      <p:ext uri="{BB962C8B-B14F-4D97-AF65-F5344CB8AC3E}">
        <p14:creationId xmlns:p14="http://schemas.microsoft.com/office/powerpoint/2010/main" val="1592991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n-US" altLang="en-US" dirty="0"/>
              <a:t>Slide </a:t>
            </a:r>
            <a:fld id="{DB2AB745-F3DA-4C72-B497-0E5BA49A99CA}" type="slidenum">
              <a:rPr lang="en-US" altLang="en-US"/>
              <a:pPr/>
              <a:t>‹#›</a:t>
            </a:fld>
            <a:endParaRPr lang="en-US" altLang="en-US" dirty="0"/>
          </a:p>
        </p:txBody>
      </p:sp>
    </p:spTree>
    <p:extLst>
      <p:ext uri="{BB962C8B-B14F-4D97-AF65-F5344CB8AC3E}">
        <p14:creationId xmlns:p14="http://schemas.microsoft.com/office/powerpoint/2010/main" val="1106828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r>
              <a:rPr lang="en-US" altLang="en-US" dirty="0"/>
              <a:t>Slide </a:t>
            </a:r>
            <a:fld id="{2B83BFEF-0342-435C-87BF-0EDB8455A402}" type="slidenum">
              <a:rPr lang="en-US" altLang="en-US"/>
              <a:pPr/>
              <a:t>‹#›</a:t>
            </a:fld>
            <a:endParaRPr lang="en-US" altLang="en-US" dirty="0"/>
          </a:p>
        </p:txBody>
      </p:sp>
    </p:spTree>
    <p:extLst>
      <p:ext uri="{BB962C8B-B14F-4D97-AF65-F5344CB8AC3E}">
        <p14:creationId xmlns:p14="http://schemas.microsoft.com/office/powerpoint/2010/main" val="830676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altLang="en-US" dirty="0"/>
              <a:t>Slide </a:t>
            </a:r>
            <a:fld id="{36D27DF0-2BC5-44D0-B9EE-E5B2B4D5C73D}" type="slidenum">
              <a:rPr lang="en-US" altLang="en-US"/>
              <a:pPr/>
              <a:t>‹#›</a:t>
            </a:fld>
            <a:endParaRPr lang="en-US" altLang="en-US" dirty="0"/>
          </a:p>
        </p:txBody>
      </p:sp>
    </p:spTree>
    <p:extLst>
      <p:ext uri="{BB962C8B-B14F-4D97-AF65-F5344CB8AC3E}">
        <p14:creationId xmlns:p14="http://schemas.microsoft.com/office/powerpoint/2010/main" val="1618661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63212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t="41312" b="20557"/>
          <a:stretch>
            <a:fillRect/>
          </a:stretch>
        </p:blipFill>
        <p:spPr bwMode="auto">
          <a:xfrm>
            <a:off x="-4763" y="4243388"/>
            <a:ext cx="9144001"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3101975"/>
            <a:ext cx="7772400" cy="1165225"/>
          </a:xfrm>
        </p:spPr>
        <p:txBody>
          <a:bodyPr/>
          <a:lstStyle>
            <a:lvl1pPr algn="ctr">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4419600"/>
            <a:ext cx="6400800" cy="914400"/>
          </a:xfrm>
        </p:spPr>
        <p:txBody>
          <a:bodyPr/>
          <a:lstStyle>
            <a:lvl1pPr marL="0" indent="0" algn="ctr">
              <a:buFont typeface="Wingdings" pitchFamily="2" charset="2"/>
              <a:buNone/>
              <a:defRPr sz="2400">
                <a:solidFill>
                  <a:schemeClr val="bg1"/>
                </a:solidFill>
              </a:defRPr>
            </a:lvl1pPr>
          </a:lstStyle>
          <a:p>
            <a:pPr lvl="0"/>
            <a:r>
              <a:rPr lang="en-US" noProof="0" smtClean="0"/>
              <a:t>Click to edit Master subtitle style</a:t>
            </a:r>
          </a:p>
        </p:txBody>
      </p:sp>
      <p:pic>
        <p:nvPicPr>
          <p:cNvPr id="6"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5486400"/>
            <a:ext cx="1519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27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C2A710CE-9C1B-4E6A-A0A3-76DC80912C12}" type="slidenum">
              <a:rPr lang="en-US" altLang="en-US"/>
              <a:pPr/>
              <a:t>‹#›</a:t>
            </a:fld>
            <a:endParaRPr lang="en-US" altLang="en-US" dirty="0"/>
          </a:p>
        </p:txBody>
      </p:sp>
    </p:spTree>
    <p:extLst>
      <p:ext uri="{BB962C8B-B14F-4D97-AF65-F5344CB8AC3E}">
        <p14:creationId xmlns:p14="http://schemas.microsoft.com/office/powerpoint/2010/main" val="548014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C2A710CE-9C1B-4E6A-A0A3-76DC80912C12}" type="slidenum">
              <a:rPr lang="en-US" altLang="en-US"/>
              <a:pPr/>
              <a:t>‹#›</a:t>
            </a:fld>
            <a:endParaRPr lang="en-US" altLang="en-US" dirty="0"/>
          </a:p>
        </p:txBody>
      </p:sp>
    </p:spTree>
    <p:extLst>
      <p:ext uri="{BB962C8B-B14F-4D97-AF65-F5344CB8AC3E}">
        <p14:creationId xmlns:p14="http://schemas.microsoft.com/office/powerpoint/2010/main" val="636336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FCE98DC1-8134-467A-B29F-766FF6743771}" type="slidenum">
              <a:rPr lang="en-US" altLang="en-US"/>
              <a:pPr/>
              <a:t>‹#›</a:t>
            </a:fld>
            <a:endParaRPr lang="en-US" altLang="en-US" dirty="0"/>
          </a:p>
        </p:txBody>
      </p:sp>
    </p:spTree>
    <p:extLst>
      <p:ext uri="{BB962C8B-B14F-4D97-AF65-F5344CB8AC3E}">
        <p14:creationId xmlns:p14="http://schemas.microsoft.com/office/powerpoint/2010/main" val="83734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r>
              <a:rPr lang="en-US" altLang="en-US" dirty="0"/>
              <a:t>Slide </a:t>
            </a:r>
            <a:fld id="{3B21B1C2-96D2-4C74-AA7C-4675BBD6F056}" type="slidenum">
              <a:rPr lang="en-US" altLang="en-US"/>
              <a:pPr/>
              <a:t>‹#›</a:t>
            </a:fld>
            <a:endParaRPr lang="en-US" altLang="en-US" dirty="0"/>
          </a:p>
        </p:txBody>
      </p:sp>
    </p:spTree>
    <p:extLst>
      <p:ext uri="{BB962C8B-B14F-4D97-AF65-F5344CB8AC3E}">
        <p14:creationId xmlns:p14="http://schemas.microsoft.com/office/powerpoint/2010/main" val="230489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r>
              <a:rPr lang="en-US" altLang="en-US" dirty="0"/>
              <a:t>Slide </a:t>
            </a:r>
            <a:fld id="{B5CE416C-FC73-40AA-8538-F296CBF5906A}" type="slidenum">
              <a:rPr lang="en-US" altLang="en-US"/>
              <a:pPr/>
              <a:t>‹#›</a:t>
            </a:fld>
            <a:endParaRPr lang="en-US" altLang="en-US" dirty="0"/>
          </a:p>
        </p:txBody>
      </p:sp>
    </p:spTree>
    <p:extLst>
      <p:ext uri="{BB962C8B-B14F-4D97-AF65-F5344CB8AC3E}">
        <p14:creationId xmlns:p14="http://schemas.microsoft.com/office/powerpoint/2010/main" val="2592482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r>
              <a:rPr lang="en-US" altLang="en-US" dirty="0"/>
              <a:t>Slide </a:t>
            </a:r>
            <a:fld id="{9AEAB792-7FB8-42DB-B787-78A35FA9E6A4}" type="slidenum">
              <a:rPr lang="en-US" altLang="en-US"/>
              <a:pPr/>
              <a:t>‹#›</a:t>
            </a:fld>
            <a:endParaRPr lang="en-US" altLang="en-US" dirty="0"/>
          </a:p>
        </p:txBody>
      </p:sp>
    </p:spTree>
    <p:extLst>
      <p:ext uri="{BB962C8B-B14F-4D97-AF65-F5344CB8AC3E}">
        <p14:creationId xmlns:p14="http://schemas.microsoft.com/office/powerpoint/2010/main" val="2494046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r>
              <a:rPr lang="en-US" altLang="en-US" dirty="0"/>
              <a:t>Slide </a:t>
            </a:r>
            <a:fld id="{49053D73-DE88-441D-9C4E-F5EC8EBC8D66}" type="slidenum">
              <a:rPr lang="en-US" altLang="en-US"/>
              <a:pPr/>
              <a:t>‹#›</a:t>
            </a:fld>
            <a:endParaRPr lang="en-US" altLang="en-US" dirty="0"/>
          </a:p>
        </p:txBody>
      </p:sp>
    </p:spTree>
    <p:extLst>
      <p:ext uri="{BB962C8B-B14F-4D97-AF65-F5344CB8AC3E}">
        <p14:creationId xmlns:p14="http://schemas.microsoft.com/office/powerpoint/2010/main" val="175828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FCE98DC1-8134-467A-B29F-766FF6743771}" type="slidenum">
              <a:rPr lang="en-US" altLang="en-US"/>
              <a:pPr/>
              <a:t>‹#›</a:t>
            </a:fld>
            <a:endParaRPr lang="en-US" altLang="en-US" dirty="0"/>
          </a:p>
        </p:txBody>
      </p:sp>
    </p:spTree>
    <p:extLst>
      <p:ext uri="{BB962C8B-B14F-4D97-AF65-F5344CB8AC3E}">
        <p14:creationId xmlns:p14="http://schemas.microsoft.com/office/powerpoint/2010/main" val="37813268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r>
              <a:rPr lang="en-US" altLang="en-US" dirty="0"/>
              <a:t>Slide </a:t>
            </a:r>
            <a:fld id="{3B21B1C2-96D2-4C74-AA7C-4675BBD6F056}" type="slidenum">
              <a:rPr lang="en-US" altLang="en-US"/>
              <a:pPr/>
              <a:t>‹#›</a:t>
            </a:fld>
            <a:endParaRPr lang="en-US" altLang="en-US" dirty="0"/>
          </a:p>
        </p:txBody>
      </p:sp>
    </p:spTree>
    <p:extLst>
      <p:ext uri="{BB962C8B-B14F-4D97-AF65-F5344CB8AC3E}">
        <p14:creationId xmlns:p14="http://schemas.microsoft.com/office/powerpoint/2010/main" val="72085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r>
              <a:rPr lang="en-US" altLang="en-US" dirty="0"/>
              <a:t>Slide </a:t>
            </a:r>
            <a:fld id="{B5CE416C-FC73-40AA-8538-F296CBF5906A}" type="slidenum">
              <a:rPr lang="en-US" altLang="en-US"/>
              <a:pPr/>
              <a:t>‹#›</a:t>
            </a:fld>
            <a:endParaRPr lang="en-US" altLang="en-US" dirty="0"/>
          </a:p>
        </p:txBody>
      </p:sp>
    </p:spTree>
    <p:extLst>
      <p:ext uri="{BB962C8B-B14F-4D97-AF65-F5344CB8AC3E}">
        <p14:creationId xmlns:p14="http://schemas.microsoft.com/office/powerpoint/2010/main" val="216203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r>
              <a:rPr lang="en-US" altLang="en-US" dirty="0"/>
              <a:t>Slide </a:t>
            </a:r>
            <a:fld id="{9AEAB792-7FB8-42DB-B787-78A35FA9E6A4}" type="slidenum">
              <a:rPr lang="en-US" altLang="en-US"/>
              <a:pPr/>
              <a:t>‹#›</a:t>
            </a:fld>
            <a:endParaRPr lang="en-US" altLang="en-US" dirty="0"/>
          </a:p>
        </p:txBody>
      </p:sp>
    </p:spTree>
    <p:extLst>
      <p:ext uri="{BB962C8B-B14F-4D97-AF65-F5344CB8AC3E}">
        <p14:creationId xmlns:p14="http://schemas.microsoft.com/office/powerpoint/2010/main" val="338750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r>
              <a:rPr lang="en-US" altLang="en-US" dirty="0"/>
              <a:t>Slide </a:t>
            </a:r>
            <a:fld id="{49053D73-DE88-441D-9C4E-F5EC8EBC8D66}" type="slidenum">
              <a:rPr lang="en-US" altLang="en-US"/>
              <a:pPr/>
              <a:t>‹#›</a:t>
            </a:fld>
            <a:endParaRPr lang="en-US" altLang="en-US" dirty="0"/>
          </a:p>
        </p:txBody>
      </p:sp>
    </p:spTree>
    <p:extLst>
      <p:ext uri="{BB962C8B-B14F-4D97-AF65-F5344CB8AC3E}">
        <p14:creationId xmlns:p14="http://schemas.microsoft.com/office/powerpoint/2010/main" val="18516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F5E30CB1-690A-45D8-B9F0-005D798EE2D7}" type="slidenum">
              <a:rPr lang="en-US" altLang="en-US"/>
              <a:pPr/>
              <a:t>‹#›</a:t>
            </a:fld>
            <a:endParaRPr lang="en-US" altLang="en-US" dirty="0"/>
          </a:p>
        </p:txBody>
      </p:sp>
    </p:spTree>
    <p:extLst>
      <p:ext uri="{BB962C8B-B14F-4D97-AF65-F5344CB8AC3E}">
        <p14:creationId xmlns:p14="http://schemas.microsoft.com/office/powerpoint/2010/main" val="364977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n-US" altLang="en-US" dirty="0"/>
              <a:t>Slide </a:t>
            </a:r>
            <a:fld id="{86782726-DF83-4232-B218-2B366779B70B}" type="slidenum">
              <a:rPr lang="en-US" altLang="en-US"/>
              <a:pPr/>
              <a:t>‹#›</a:t>
            </a:fld>
            <a:endParaRPr lang="en-US" altLang="en-US" dirty="0"/>
          </a:p>
        </p:txBody>
      </p:sp>
    </p:spTree>
    <p:extLst>
      <p:ext uri="{BB962C8B-B14F-4D97-AF65-F5344CB8AC3E}">
        <p14:creationId xmlns:p14="http://schemas.microsoft.com/office/powerpoint/2010/main" val="34895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hyperlink" Target="mailto:sroods@ansi.org" TargetMode="External"/><Relationship Id="rId3" Type="http://schemas.openxmlformats.org/officeDocument/2006/relationships/image" Target="../media/image6.jpeg"/><Relationship Id="rId7" Type="http://schemas.openxmlformats.org/officeDocument/2006/relationships/hyperlink" Target="mailto:ksfrancis@ansi.org" TargetMode="External"/><Relationship Id="rId2" Type="http://schemas.openxmlformats.org/officeDocument/2006/relationships/theme" Target="../theme/theme4.xml"/><Relationship Id="rId1" Type="http://schemas.openxmlformats.org/officeDocument/2006/relationships/slideLayout" Target="../slideLayouts/slideLayout18.xml"/><Relationship Id="rId6" Type="http://schemas.openxmlformats.org/officeDocument/2006/relationships/hyperlink" Target="mailto:ksullivan@ansi.org" TargetMode="External"/><Relationship Id="rId11" Type="http://schemas.openxmlformats.org/officeDocument/2006/relationships/image" Target="../media/image7.png"/><Relationship Id="rId5" Type="http://schemas.openxmlformats.org/officeDocument/2006/relationships/hyperlink" Target="mailto:tzertuche@ansi.org" TargetMode="External"/><Relationship Id="rId10" Type="http://schemas.openxmlformats.org/officeDocument/2006/relationships/hyperlink" Target="mailto:dnegron@ansi.org" TargetMode="External"/><Relationship Id="rId4" Type="http://schemas.openxmlformats.org/officeDocument/2006/relationships/hyperlink" Target="mailto:jtretler@ansi.org" TargetMode="External"/><Relationship Id="rId9" Type="http://schemas.openxmlformats.org/officeDocument/2006/relationships/hyperlink" Target="mailto:jgpark@ansi.org"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lide_imagex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32" name="Rectangle 8"/>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Trebuchet MS" panose="020B0603020202020204" pitchFamily="34" charset="0"/>
              </a:defRPr>
            </a:lvl1pPr>
          </a:lstStyle>
          <a:p>
            <a:r>
              <a:rPr lang="en-US" altLang="en-US" dirty="0"/>
              <a:t>Slide </a:t>
            </a:r>
            <a:fld id="{0C1DD701-00BD-458D-B862-03E992783455}" type="slidenum">
              <a:rPr lang="en-US" altLang="en-US"/>
              <a:pPr/>
              <a:t>‹#›</a:t>
            </a:fld>
            <a:endParaRPr lang="en-US" altLang="en-US" dirty="0"/>
          </a:p>
        </p:txBody>
      </p:sp>
      <p:pic>
        <p:nvPicPr>
          <p:cNvPr id="1030" name="Picture 5"/>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userDrawn="1"/>
        </p:nvSpPr>
        <p:spPr bwMode="auto">
          <a:xfrm>
            <a:off x="3733800" y="6415088"/>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smtClean="0">
                <a:latin typeface="Trebuchet MS" pitchFamily="34" charset="0"/>
              </a:rPr>
              <a:t>Module III-B    </a:t>
            </a:r>
            <a:r>
              <a:rPr lang="en-US" sz="1000" b="1" dirty="0" smtClean="0">
                <a:solidFill>
                  <a:srgbClr val="4195D3"/>
                </a:solidFill>
                <a:latin typeface="Trebuchet MS" pitchFamily="34" charset="0"/>
              </a:rPr>
              <a:t>|</a:t>
            </a:r>
            <a:r>
              <a:rPr lang="en-US" sz="1000" dirty="0" smtClean="0">
                <a:latin typeface="Trebuchet MS" pitchFamily="34" charset="0"/>
              </a:rPr>
              <a:t>   USNC</a:t>
            </a:r>
          </a:p>
          <a:p>
            <a:pPr eaLnBrk="1" hangingPunct="1">
              <a:defRPr/>
            </a:pPr>
            <a:endParaRPr lang="en-US" sz="1000" dirty="0" smtClean="0">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4025" r:id="rId1"/>
    <p:sldLayoutId id="2147484008" r:id="rId2"/>
    <p:sldLayoutId id="2147484009" r:id="rId3"/>
    <p:sldLayoutId id="2147484010" r:id="rId4"/>
    <p:sldLayoutId id="2147484011" r:id="rId5"/>
    <p:sldLayoutId id="2147484012" r:id="rId6"/>
    <p:sldLayoutId id="2147484013" r:id="rId7"/>
  </p:sldLayoutIdLst>
  <p:timing>
    <p:tnLst>
      <p:par>
        <p:cTn id="1" dur="indefinite" restart="never" nodeType="tmRoot"/>
      </p:par>
    </p:tnLst>
  </p:timing>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slide_imagex3"/>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4582" name="Rectangle 6"/>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defRPr>
            </a:lvl1pPr>
          </a:lstStyle>
          <a:p>
            <a:r>
              <a:rPr lang="en-US" altLang="en-US" dirty="0"/>
              <a:t>Slide </a:t>
            </a:r>
            <a:fld id="{90C4306F-DC0D-4514-A295-F55F080B5694}" type="slidenum">
              <a:rPr lang="en-US" altLang="en-US"/>
              <a:pPr/>
              <a:t>‹#›</a:t>
            </a:fld>
            <a:endParaRPr lang="en-US" altLang="en-US" dirty="0"/>
          </a:p>
        </p:txBody>
      </p:sp>
      <p:pic>
        <p:nvPicPr>
          <p:cNvPr id="2054" name="Picture 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1"/>
          <p:cNvSpPr>
            <a:spLocks noChangeArrowheads="1"/>
          </p:cNvSpPr>
          <p:nvPr userDrawn="1"/>
        </p:nvSpPr>
        <p:spPr bwMode="auto">
          <a:xfrm>
            <a:off x="3735388" y="6415088"/>
            <a:ext cx="199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smtClean="0">
                <a:latin typeface="Trebuchet MS" pitchFamily="34" charset="0"/>
              </a:rPr>
              <a:t>Introduction    </a:t>
            </a:r>
            <a:r>
              <a:rPr lang="en-US" altLang="en-US" sz="1000" b="1" dirty="0" smtClean="0">
                <a:solidFill>
                  <a:srgbClr val="4195D3"/>
                </a:solidFill>
                <a:latin typeface="Trebuchet MS" pitchFamily="34" charset="0"/>
              </a:rPr>
              <a:t>|</a:t>
            </a:r>
            <a:r>
              <a:rPr lang="en-US" altLang="en-US" sz="1000" dirty="0" smtClean="0">
                <a:latin typeface="Trebuchet MS" pitchFamily="34" charset="0"/>
              </a:rPr>
              <a:t>   IEC and USNC</a:t>
            </a:r>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slide_imagex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6630" name="Rectangle 6"/>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defRPr>
            </a:lvl1pPr>
          </a:lstStyle>
          <a:p>
            <a:r>
              <a:rPr lang="en-US" altLang="en-US" dirty="0"/>
              <a:t>Slide </a:t>
            </a:r>
            <a:fld id="{EF1FFFEF-A57F-4C50-A2FE-CD14494728A1}" type="slidenum">
              <a:rPr lang="en-US" altLang="en-US"/>
              <a:pPr/>
              <a:t>‹#›</a:t>
            </a:fld>
            <a:endParaRPr lang="en-US" altLang="en-US" dirty="0"/>
          </a:p>
        </p:txBody>
      </p:sp>
      <p:pic>
        <p:nvPicPr>
          <p:cNvPr id="3078" name="Picture 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7"/>
          <p:cNvSpPr>
            <a:spLocks noChangeArrowheads="1"/>
          </p:cNvSpPr>
          <p:nvPr userDrawn="1"/>
        </p:nvSpPr>
        <p:spPr bwMode="auto">
          <a:xfrm>
            <a:off x="3735388" y="6415088"/>
            <a:ext cx="199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smtClean="0">
                <a:latin typeface="Trebuchet MS" pitchFamily="34" charset="0"/>
              </a:rPr>
              <a:t>Introduction    </a:t>
            </a:r>
            <a:r>
              <a:rPr lang="en-US" altLang="en-US" sz="1000" b="1" dirty="0" smtClean="0">
                <a:solidFill>
                  <a:srgbClr val="4195D3"/>
                </a:solidFill>
                <a:latin typeface="Trebuchet MS" pitchFamily="34" charset="0"/>
              </a:rPr>
              <a:t>|</a:t>
            </a:r>
            <a:r>
              <a:rPr lang="en-US" altLang="en-US" sz="1000" dirty="0" smtClean="0">
                <a:latin typeface="Trebuchet MS" pitchFamily="34" charset="0"/>
              </a:rPr>
              <a:t>   IEC and USNC</a:t>
            </a:r>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descr="slide_imagex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Line 10"/>
          <p:cNvSpPr>
            <a:spLocks noChangeShapeType="1"/>
          </p:cNvSpPr>
          <p:nvPr userDrawn="1"/>
        </p:nvSpPr>
        <p:spPr bwMode="auto">
          <a:xfrm>
            <a:off x="4495800" y="1784350"/>
            <a:ext cx="0" cy="4159250"/>
          </a:xfrm>
          <a:prstGeom prst="line">
            <a:avLst/>
          </a:prstGeom>
          <a:noFill/>
          <a:ln w="5715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100" name="Rectangle 6"/>
          <p:cNvSpPr>
            <a:spLocks noChangeArrowheads="1"/>
          </p:cNvSpPr>
          <p:nvPr userDrawn="1"/>
        </p:nvSpPr>
        <p:spPr bwMode="auto">
          <a:xfrm>
            <a:off x="304800" y="17526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Joe Tretler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Vice President, International Policy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4"/>
              </a:rPr>
              <a:t>jtretler@ansi.org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212.642.4977</a:t>
            </a:r>
            <a:br>
              <a:rPr lang="en-US" altLang="en-US" sz="1500" dirty="0" smtClean="0">
                <a:solidFill>
                  <a:schemeClr val="bg1"/>
                </a:solidFill>
                <a:latin typeface="Trebuchet MS" pitchFamily="34" charset="0"/>
              </a:rPr>
            </a:br>
            <a:endParaRPr lang="en-US" altLang="en-US" sz="1500"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Tony Zertuche</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Director, International Policy &amp;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General Secretary</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5"/>
              </a:rPr>
              <a:t>tzertuche@ansi.org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212-642-4892</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Kevin Sullivan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6"/>
              </a:rPr>
              <a:t>ksullivan@ansi.org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212.642.4963</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2"/>
              </a:solidFill>
              <a:latin typeface="Trebuchet MS" pitchFamily="34" charset="0"/>
            </a:endParaRPr>
          </a:p>
        </p:txBody>
      </p:sp>
      <p:sp>
        <p:nvSpPr>
          <p:cNvPr id="4101" name="Rectangle 7"/>
          <p:cNvSpPr>
            <a:spLocks noChangeArrowheads="1"/>
          </p:cNvSpPr>
          <p:nvPr userDrawn="1"/>
        </p:nvSpPr>
        <p:spPr bwMode="auto">
          <a:xfrm>
            <a:off x="4910139" y="1447800"/>
            <a:ext cx="408146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463550" indent="-63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Kendall Szulewski-Francis</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7"/>
              </a:rPr>
              <a:t>ksfrancis@ansi.org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212-642-4965</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Samuel</a:t>
            </a:r>
            <a:r>
              <a:rPr lang="en-US" altLang="en-US" sz="1500" b="1" baseline="0" dirty="0" smtClean="0">
                <a:solidFill>
                  <a:schemeClr val="bg1"/>
                </a:solidFill>
                <a:latin typeface="Trebuchet MS" pitchFamily="34" charset="0"/>
              </a:rPr>
              <a:t> Roods</a:t>
            </a:r>
            <a:endParaRPr lang="en-US" altLang="en-US" sz="1500" b="1"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8"/>
              </a:rPr>
              <a:t>sroods@ansi.org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212-642-4964</a:t>
            </a: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Jiin Park</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9"/>
              </a:rPr>
              <a:t>jgpark@ansi.org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212-642-4939</a:t>
            </a: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Debra Negron</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Meeting Coordinator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10"/>
              </a:rPr>
              <a:t>dnegron@ansi.org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212.642.4936</a:t>
            </a:r>
          </a:p>
        </p:txBody>
      </p:sp>
      <p:pic>
        <p:nvPicPr>
          <p:cNvPr id="4102" name="Picture 21"/>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28600" y="1066800"/>
            <a:ext cx="36861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20"/>
          <p:cNvSpPr>
            <a:spLocks noChangeArrowheads="1"/>
          </p:cNvSpPr>
          <p:nvPr userDrawn="1"/>
        </p:nvSpPr>
        <p:spPr bwMode="auto">
          <a:xfrm>
            <a:off x="304800" y="1219200"/>
            <a:ext cx="3641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b="1" dirty="0" smtClean="0">
                <a:solidFill>
                  <a:srgbClr val="99CC00"/>
                </a:solidFill>
                <a:latin typeface="Trebuchet MS" pitchFamily="34" charset="0"/>
              </a:rPr>
              <a:t>USNC Staff Contact Information</a:t>
            </a:r>
          </a:p>
        </p:txBody>
      </p:sp>
    </p:spTree>
  </p:cSld>
  <p:clrMap bg1="lt1" tx1="dk1" bg2="lt2" tx2="dk2" accent1="accent1" accent2="accent2" accent3="accent3" accent4="accent4" accent5="accent5" accent6="accent6" hlink="hlink" folHlink="folHlink"/>
  <p:sldLayoutIdLst>
    <p:sldLayoutId id="2147484024"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2600">
          <a:solidFill>
            <a:schemeClr val="bg1"/>
          </a:solidFill>
          <a:latin typeface="+mn-lt"/>
          <a:ea typeface="+mn-ea"/>
          <a:cs typeface="+mn-cs"/>
        </a:defRPr>
      </a:lvl1pPr>
      <a:lvl2pPr marL="742950" indent="-285750" algn="ctr" rtl="0" eaLnBrk="0" fontAlgn="base" hangingPunct="0">
        <a:spcBef>
          <a:spcPct val="20000"/>
        </a:spcBef>
        <a:spcAft>
          <a:spcPct val="0"/>
        </a:spcAft>
        <a:defRPr sz="2600">
          <a:solidFill>
            <a:schemeClr val="tx1"/>
          </a:solidFill>
          <a:latin typeface="+mn-lt"/>
        </a:defRPr>
      </a:lvl2pPr>
      <a:lvl3pPr marL="1143000" indent="-228600" algn="ctr" rtl="0" eaLnBrk="0" fontAlgn="base" hangingPunct="0">
        <a:spcBef>
          <a:spcPct val="20000"/>
        </a:spcBef>
        <a:spcAft>
          <a:spcPct val="0"/>
        </a:spcAft>
        <a:defRPr sz="2600">
          <a:solidFill>
            <a:schemeClr val="tx1"/>
          </a:solidFill>
          <a:latin typeface="+mn-lt"/>
        </a:defRPr>
      </a:lvl3pPr>
      <a:lvl4pPr marL="1600200" indent="-228600" algn="ctr" rtl="0" eaLnBrk="0" fontAlgn="base" hangingPunct="0">
        <a:spcBef>
          <a:spcPct val="20000"/>
        </a:spcBef>
        <a:spcAft>
          <a:spcPct val="0"/>
        </a:spcAft>
        <a:defRPr sz="2600">
          <a:solidFill>
            <a:schemeClr val="tx1"/>
          </a:solidFill>
          <a:latin typeface="+mn-lt"/>
        </a:defRPr>
      </a:lvl4pPr>
      <a:lvl5pPr marL="2057400" indent="-228600" algn="ctr" rtl="0" eaLnBrk="0" fontAlgn="base" hangingPunct="0">
        <a:spcBef>
          <a:spcPct val="20000"/>
        </a:spcBef>
        <a:spcAft>
          <a:spcPct val="0"/>
        </a:spcAft>
        <a:defRPr sz="2600">
          <a:solidFill>
            <a:schemeClr val="tx1"/>
          </a:solidFill>
          <a:latin typeface="+mn-lt"/>
        </a:defRPr>
      </a:lvl5pPr>
      <a:lvl6pPr marL="2514600" indent="-228600" algn="ctr" rtl="0" fontAlgn="base">
        <a:spcBef>
          <a:spcPct val="20000"/>
        </a:spcBef>
        <a:spcAft>
          <a:spcPct val="0"/>
        </a:spcAft>
        <a:defRPr sz="2600">
          <a:solidFill>
            <a:schemeClr val="tx1"/>
          </a:solidFill>
          <a:latin typeface="+mn-lt"/>
        </a:defRPr>
      </a:lvl6pPr>
      <a:lvl7pPr marL="2971800" indent="-228600" algn="ctr" rtl="0" fontAlgn="base">
        <a:spcBef>
          <a:spcPct val="20000"/>
        </a:spcBef>
        <a:spcAft>
          <a:spcPct val="0"/>
        </a:spcAft>
        <a:defRPr sz="2600">
          <a:solidFill>
            <a:schemeClr val="tx1"/>
          </a:solidFill>
          <a:latin typeface="+mn-lt"/>
        </a:defRPr>
      </a:lvl7pPr>
      <a:lvl8pPr marL="3429000" indent="-228600" algn="ctr" rtl="0" fontAlgn="base">
        <a:spcBef>
          <a:spcPct val="20000"/>
        </a:spcBef>
        <a:spcAft>
          <a:spcPct val="0"/>
        </a:spcAft>
        <a:defRPr sz="2600">
          <a:solidFill>
            <a:schemeClr val="tx1"/>
          </a:solidFill>
          <a:latin typeface="+mn-lt"/>
        </a:defRPr>
      </a:lvl8pPr>
      <a:lvl9pPr marL="3886200" indent="-228600" algn="ctr" rtl="0" fontAlgn="base">
        <a:spcBef>
          <a:spcPct val="20000"/>
        </a:spcBef>
        <a:spcAft>
          <a:spcPct val="0"/>
        </a:spcAft>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32" name="Rectangle 8"/>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Trebuchet MS" panose="020B0603020202020204" pitchFamily="34" charset="0"/>
              </a:defRPr>
            </a:lvl1pPr>
          </a:lstStyle>
          <a:p>
            <a:r>
              <a:rPr lang="en-US" altLang="en-US" dirty="0"/>
              <a:t>Slide </a:t>
            </a:r>
            <a:fld id="{0C1DD701-00BD-458D-B862-03E992783455}" type="slidenum">
              <a:rPr lang="en-US" altLang="en-US"/>
              <a:pPr/>
              <a:t>‹#›</a:t>
            </a:fld>
            <a:endParaRPr lang="en-US" altLang="en-US" dirty="0"/>
          </a:p>
        </p:txBody>
      </p:sp>
      <p:pic>
        <p:nvPicPr>
          <p:cNvPr id="1030" name="Picture 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1"/>
          <p:cNvSpPr txBox="1">
            <a:spLocks noChangeArrowheads="1"/>
          </p:cNvSpPr>
          <p:nvPr userDrawn="1"/>
        </p:nvSpPr>
        <p:spPr bwMode="auto">
          <a:xfrm>
            <a:off x="3733800" y="6415088"/>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smtClean="0">
                <a:latin typeface="Trebuchet MS" pitchFamily="34" charset="0"/>
              </a:rPr>
              <a:t>Module I    </a:t>
            </a:r>
            <a:r>
              <a:rPr lang="en-US" sz="1000" b="1" dirty="0" smtClean="0">
                <a:solidFill>
                  <a:srgbClr val="4195D3"/>
                </a:solidFill>
                <a:latin typeface="Trebuchet MS" pitchFamily="34" charset="0"/>
              </a:rPr>
              <a:t>|</a:t>
            </a:r>
            <a:r>
              <a:rPr lang="en-US" sz="1000" dirty="0" smtClean="0">
                <a:latin typeface="Trebuchet MS" pitchFamily="34" charset="0"/>
              </a:rPr>
              <a:t>   USNC</a:t>
            </a:r>
          </a:p>
          <a:p>
            <a:pPr eaLnBrk="1" hangingPunct="1">
              <a:defRPr/>
            </a:pPr>
            <a:endParaRPr lang="en-US" sz="1000" dirty="0" smtClean="0">
              <a:latin typeface="Trebuchet MS" pitchFamily="34" charset="0"/>
            </a:endParaRPr>
          </a:p>
        </p:txBody>
      </p:sp>
    </p:spTree>
    <p:extLst>
      <p:ext uri="{BB962C8B-B14F-4D97-AF65-F5344CB8AC3E}">
        <p14:creationId xmlns:p14="http://schemas.microsoft.com/office/powerpoint/2010/main" val="396227885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nsi.org/education_trainings/overview?menuid=9" TargetMode="External"/><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iec.ch/members_experts/refdocs/iec/IEC_Meeting_Guide_2012.pdf" TargetMode="External"/><Relationship Id="rId3" Type="http://schemas.openxmlformats.org/officeDocument/2006/relationships/hyperlink" Target="http://www.iec.ch/members_experts/refdocs/iec/isoiecdir-2%7bed7.0%7den.pdf" TargetMode="External"/><Relationship Id="rId7" Type="http://schemas.openxmlformats.org/officeDocument/2006/relationships/hyperlink" Target="https://share.ansi.org/Shared%20Documents/Standards%20Activities/International%20Standardization/IEC/USNC%20Tool%20Box/USNC-TAG-Model-Operating-Procedures.pdf" TargetMode="External"/><Relationship Id="rId2" Type="http://schemas.openxmlformats.org/officeDocument/2006/relationships/hyperlink" Target="http://www.iec.ch/members_experts/refdocs/iec/isoiecdir1%7bed13.0%7den.pdf" TargetMode="External"/><Relationship Id="rId1" Type="http://schemas.openxmlformats.org/officeDocument/2006/relationships/slideLayout" Target="../slideLayouts/slideLayout2.xml"/><Relationship Id="rId6" Type="http://schemas.openxmlformats.org/officeDocument/2006/relationships/hyperlink" Target="https://share.ansi.org/Shared%20Documents/Standards%20Activities/International%20Standardization/IEC/USNC%20Tool%20Box/USNC%20RULES%20of%20PROCEDURE_1.doc" TargetMode="External"/><Relationship Id="rId5" Type="http://schemas.openxmlformats.org/officeDocument/2006/relationships/hyperlink" Target="http://www.iec.ch/members_experts/refdocs/iec/stat_2001-2018e.pdf" TargetMode="External"/><Relationship Id="rId4" Type="http://schemas.openxmlformats.org/officeDocument/2006/relationships/hyperlink" Target="http://www.iec.ch/members_experts/refdocs/iec/isoiecdir-1-consolidatedIECsup%7bed13.0%7den.pdf"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4114800"/>
            <a:ext cx="9144000" cy="1165225"/>
          </a:xfrm>
        </p:spPr>
        <p:txBody>
          <a:bodyPr/>
          <a:lstStyle/>
          <a:p>
            <a:pPr eaLnBrk="1" hangingPunct="1">
              <a:lnSpc>
                <a:spcPct val="120000"/>
              </a:lnSpc>
            </a:pPr>
            <a:r>
              <a:rPr lang="en-US" altLang="en-US" sz="3400" dirty="0" smtClean="0">
                <a:solidFill>
                  <a:srgbClr val="99CC00"/>
                </a:solidFill>
              </a:rPr>
              <a:t>Module III-B:</a:t>
            </a:r>
            <a:r>
              <a:rPr lang="en-US" altLang="en-US" sz="3400" dirty="0" smtClean="0"/>
              <a:t/>
            </a:r>
            <a:br>
              <a:rPr lang="en-US" altLang="en-US" sz="3400" dirty="0" smtClean="0"/>
            </a:br>
            <a:r>
              <a:rPr lang="en-US" altLang="en-US" b="0" dirty="0" smtClean="0"/>
              <a:t>USNC/IEC Personnel </a:t>
            </a:r>
            <a:br>
              <a:rPr lang="en-US" altLang="en-US" b="0" dirty="0" smtClean="0"/>
            </a:br>
            <a:r>
              <a:rPr lang="en-US" altLang="en-US" b="0" dirty="0" smtClean="0"/>
              <a:t>Roles and Responsibilities</a:t>
            </a:r>
            <a:r>
              <a:rPr lang="en-US" altLang="en-US" sz="2600" dirty="0" smtClean="0"/>
              <a:t/>
            </a:r>
            <a:br>
              <a:rPr lang="en-US" altLang="en-US" sz="2600" dirty="0" smtClean="0"/>
            </a:br>
            <a:endParaRPr lang="en-US" altLang="en-US" sz="1800" dirty="0" smtClean="0"/>
          </a:p>
        </p:txBody>
      </p:sp>
      <p:pic>
        <p:nvPicPr>
          <p:cNvPr id="614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486400"/>
            <a:ext cx="1519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Vice President – Technical</a:t>
            </a:r>
            <a:br>
              <a:rPr lang="en-US" dirty="0" smtClean="0"/>
            </a:br>
            <a:r>
              <a:rPr lang="en-US" dirty="0" smtClean="0"/>
              <a:t>Responsibilities</a:t>
            </a:r>
            <a:endParaRPr lang="en-US" dirty="0"/>
          </a:p>
        </p:txBody>
      </p:sp>
      <p:sp>
        <p:nvSpPr>
          <p:cNvPr id="3" name="Content Placeholder 2"/>
          <p:cNvSpPr>
            <a:spLocks noGrp="1"/>
          </p:cNvSpPr>
          <p:nvPr>
            <p:ph idx="1"/>
          </p:nvPr>
        </p:nvSpPr>
        <p:spPr/>
        <p:txBody>
          <a:bodyPr/>
          <a:lstStyle/>
          <a:p>
            <a:r>
              <a:rPr lang="en-US" dirty="0"/>
              <a:t>National</a:t>
            </a:r>
          </a:p>
          <a:p>
            <a:pPr lvl="1"/>
            <a:r>
              <a:rPr lang="en-US" dirty="0" smtClean="0"/>
              <a:t>Serves </a:t>
            </a:r>
            <a:r>
              <a:rPr lang="en-US" dirty="0"/>
              <a:t>as Chair of the USNC </a:t>
            </a:r>
            <a:r>
              <a:rPr lang="en-US" dirty="0" smtClean="0"/>
              <a:t>Technical Management </a:t>
            </a:r>
            <a:br>
              <a:rPr lang="en-US" dirty="0" smtClean="0"/>
            </a:br>
            <a:r>
              <a:rPr lang="en-US" dirty="0" smtClean="0"/>
              <a:t>Committee (TMC)</a:t>
            </a:r>
          </a:p>
          <a:p>
            <a:pPr lvl="1"/>
            <a:endParaRPr lang="en-US" dirty="0"/>
          </a:p>
          <a:p>
            <a:r>
              <a:rPr lang="en-US" dirty="0"/>
              <a:t>International</a:t>
            </a:r>
          </a:p>
          <a:p>
            <a:pPr lvl="1"/>
            <a:r>
              <a:rPr lang="en-US" dirty="0"/>
              <a:t>Serves as the USNC’s primary representative to the IEC Standardization Management </a:t>
            </a:r>
            <a:r>
              <a:rPr lang="en-US" dirty="0" smtClean="0"/>
              <a:t>Board (SMB)</a:t>
            </a:r>
            <a:endParaRPr lang="en-US" dirty="0"/>
          </a:p>
          <a:p>
            <a:pPr lvl="1"/>
            <a:r>
              <a:rPr lang="en-US" dirty="0" smtClean="0"/>
              <a:t>Represents </a:t>
            </a:r>
            <a:r>
              <a:rPr lang="en-US" dirty="0"/>
              <a:t>the USNC President at international and regional meetings that he/she cannot attend</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10</a:t>
            </a:fld>
            <a:endParaRPr lang="en-US" altLang="en-US" dirty="0"/>
          </a:p>
        </p:txBody>
      </p:sp>
    </p:spTree>
    <p:extLst>
      <p:ext uri="{BB962C8B-B14F-4D97-AF65-F5344CB8AC3E}">
        <p14:creationId xmlns:p14="http://schemas.microsoft.com/office/powerpoint/2010/main" val="3196190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Vice President – </a:t>
            </a:r>
            <a:r>
              <a:rPr lang="en-US" dirty="0" smtClean="0"/>
              <a:t>Conformity Assessment</a:t>
            </a:r>
            <a:br>
              <a:rPr lang="en-US" dirty="0" smtClean="0"/>
            </a:br>
            <a:r>
              <a:rPr lang="en-US" dirty="0" smtClean="0"/>
              <a:t>Responsibilities</a:t>
            </a:r>
            <a:endParaRPr lang="en-US" dirty="0"/>
          </a:p>
        </p:txBody>
      </p:sp>
      <p:sp>
        <p:nvSpPr>
          <p:cNvPr id="3" name="Content Placeholder 2"/>
          <p:cNvSpPr>
            <a:spLocks noGrp="1"/>
          </p:cNvSpPr>
          <p:nvPr>
            <p:ph idx="1"/>
          </p:nvPr>
        </p:nvSpPr>
        <p:spPr/>
        <p:txBody>
          <a:bodyPr/>
          <a:lstStyle/>
          <a:p>
            <a:r>
              <a:rPr lang="en-US" dirty="0"/>
              <a:t>National</a:t>
            </a:r>
          </a:p>
          <a:p>
            <a:pPr lvl="1"/>
            <a:r>
              <a:rPr lang="en-US" dirty="0" smtClean="0"/>
              <a:t>Serves </a:t>
            </a:r>
            <a:r>
              <a:rPr lang="en-US" dirty="0"/>
              <a:t>as Chair of the USNC </a:t>
            </a:r>
            <a:r>
              <a:rPr lang="en-US" dirty="0" smtClean="0"/>
              <a:t>Conformity Assessment Policy Coordinating Committee (CAPCC)</a:t>
            </a:r>
          </a:p>
          <a:p>
            <a:pPr lvl="1"/>
            <a:endParaRPr lang="en-US" dirty="0"/>
          </a:p>
          <a:p>
            <a:r>
              <a:rPr lang="en-US" dirty="0"/>
              <a:t>International</a:t>
            </a:r>
          </a:p>
          <a:p>
            <a:pPr lvl="1"/>
            <a:r>
              <a:rPr lang="en-US" dirty="0"/>
              <a:t>Serves as the USNC’s primary representative to the IEC </a:t>
            </a:r>
            <a:r>
              <a:rPr lang="en-US" dirty="0" smtClean="0"/>
              <a:t>Conformity Assessment Board (CAB)</a:t>
            </a:r>
            <a:endParaRPr lang="en-US" dirty="0"/>
          </a:p>
          <a:p>
            <a:pPr lvl="1"/>
            <a:r>
              <a:rPr lang="en-US" dirty="0"/>
              <a:t>Represents the USNC President at international and regional meetings that he/she cannot attend</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11</a:t>
            </a:fld>
            <a:endParaRPr lang="en-US" altLang="en-US" dirty="0"/>
          </a:p>
        </p:txBody>
      </p:sp>
    </p:spTree>
    <p:extLst>
      <p:ext uri="{BB962C8B-B14F-4D97-AF65-F5344CB8AC3E}">
        <p14:creationId xmlns:p14="http://schemas.microsoft.com/office/powerpoint/2010/main" val="4100507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Vice President – Finance </a:t>
            </a:r>
            <a:br>
              <a:rPr lang="en-US" dirty="0" smtClean="0"/>
            </a:br>
            <a:r>
              <a:rPr lang="en-US" dirty="0" smtClean="0"/>
              <a:t>Responsibilities</a:t>
            </a:r>
            <a:endParaRPr lang="en-US" dirty="0"/>
          </a:p>
        </p:txBody>
      </p:sp>
      <p:sp>
        <p:nvSpPr>
          <p:cNvPr id="3" name="Content Placeholder 2"/>
          <p:cNvSpPr>
            <a:spLocks noGrp="1"/>
          </p:cNvSpPr>
          <p:nvPr>
            <p:ph idx="1"/>
          </p:nvPr>
        </p:nvSpPr>
        <p:spPr/>
        <p:txBody>
          <a:bodyPr/>
          <a:lstStyle/>
          <a:p>
            <a:r>
              <a:rPr lang="en-US" dirty="0"/>
              <a:t>National</a:t>
            </a:r>
          </a:p>
          <a:p>
            <a:pPr lvl="1"/>
            <a:r>
              <a:rPr lang="en-US" dirty="0" smtClean="0"/>
              <a:t>Serves </a:t>
            </a:r>
            <a:r>
              <a:rPr lang="en-US" dirty="0"/>
              <a:t>as Chair of the USNC Finance </a:t>
            </a:r>
            <a:r>
              <a:rPr lang="en-US" dirty="0" smtClean="0"/>
              <a:t>Committee</a:t>
            </a:r>
          </a:p>
          <a:p>
            <a:pPr lvl="1"/>
            <a:endParaRPr lang="en-US" dirty="0"/>
          </a:p>
          <a:p>
            <a:r>
              <a:rPr lang="en-US" dirty="0"/>
              <a:t>International</a:t>
            </a:r>
          </a:p>
          <a:p>
            <a:pPr lvl="1"/>
            <a:r>
              <a:rPr lang="en-US" dirty="0" smtClean="0"/>
              <a:t>Serves </a:t>
            </a:r>
            <a:r>
              <a:rPr lang="en-US" dirty="0"/>
              <a:t>on the IEC Finance Committee</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12</a:t>
            </a:fld>
            <a:endParaRPr lang="en-US" altLang="en-US" dirty="0"/>
          </a:p>
        </p:txBody>
      </p:sp>
    </p:spTree>
    <p:extLst>
      <p:ext uri="{BB962C8B-B14F-4D97-AF65-F5344CB8AC3E}">
        <p14:creationId xmlns:p14="http://schemas.microsoft.com/office/powerpoint/2010/main" val="2210093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Vice Presidents Terms of Office </a:t>
            </a:r>
            <a:endParaRPr lang="en-US" dirty="0"/>
          </a:p>
        </p:txBody>
      </p:sp>
      <p:sp>
        <p:nvSpPr>
          <p:cNvPr id="3" name="Content Placeholder 2"/>
          <p:cNvSpPr>
            <a:spLocks noGrp="1"/>
          </p:cNvSpPr>
          <p:nvPr>
            <p:ph idx="1"/>
          </p:nvPr>
        </p:nvSpPr>
        <p:spPr>
          <a:xfrm>
            <a:off x="4724400" y="1600200"/>
            <a:ext cx="3962400" cy="4525963"/>
          </a:xfrm>
        </p:spPr>
        <p:txBody>
          <a:bodyPr/>
          <a:lstStyle/>
          <a:p>
            <a:r>
              <a:rPr lang="en-US" dirty="0"/>
              <a:t>Each of the three </a:t>
            </a:r>
            <a:r>
              <a:rPr lang="en-US" dirty="0" smtClean="0"/>
              <a:t/>
            </a:r>
            <a:br>
              <a:rPr lang="en-US" dirty="0" smtClean="0"/>
            </a:br>
            <a:r>
              <a:rPr lang="en-US" dirty="0" smtClean="0"/>
              <a:t>Vice </a:t>
            </a:r>
            <a:r>
              <a:rPr lang="en-US" dirty="0"/>
              <a:t>Presidents for </a:t>
            </a:r>
            <a:r>
              <a:rPr lang="en-US" dirty="0" smtClean="0"/>
              <a:t/>
            </a:r>
            <a:br>
              <a:rPr lang="en-US" dirty="0" smtClean="0"/>
            </a:br>
            <a:r>
              <a:rPr lang="en-US" dirty="0" smtClean="0"/>
              <a:t>the </a:t>
            </a:r>
            <a:r>
              <a:rPr lang="en-US" dirty="0"/>
              <a:t>USNC</a:t>
            </a:r>
          </a:p>
          <a:p>
            <a:pPr lvl="1"/>
            <a:r>
              <a:rPr lang="en-US" dirty="0"/>
              <a:t>Elected by the USNC Council for a three (3) year term</a:t>
            </a:r>
          </a:p>
          <a:p>
            <a:pPr lvl="2"/>
            <a:r>
              <a:rPr lang="en-US" dirty="0"/>
              <a:t>One successive reelection possible</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13</a:t>
            </a:fld>
            <a:endParaRPr lang="en-US" altLang="en-US" dirty="0"/>
          </a:p>
        </p:txBody>
      </p:sp>
      <p:pic>
        <p:nvPicPr>
          <p:cNvPr id="5" name="Picture 4" descr="La urgente y necesaria regeneración de los partido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752600"/>
            <a:ext cx="3095625" cy="3095625"/>
          </a:xfrm>
          <a:prstGeom prst="rect">
            <a:avLst/>
          </a:prstGeom>
        </p:spPr>
      </p:pic>
    </p:spTree>
    <p:extLst>
      <p:ext uri="{BB962C8B-B14F-4D97-AF65-F5344CB8AC3E}">
        <p14:creationId xmlns:p14="http://schemas.microsoft.com/office/powerpoint/2010/main" val="1464922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Secretary Responsibilities</a:t>
            </a:r>
            <a:endParaRPr lang="en-US" dirty="0"/>
          </a:p>
        </p:txBody>
      </p:sp>
      <p:sp>
        <p:nvSpPr>
          <p:cNvPr id="3" name="Content Placeholder 2"/>
          <p:cNvSpPr>
            <a:spLocks noGrp="1"/>
          </p:cNvSpPr>
          <p:nvPr>
            <p:ph idx="1"/>
          </p:nvPr>
        </p:nvSpPr>
        <p:spPr/>
        <p:txBody>
          <a:bodyPr/>
          <a:lstStyle/>
          <a:p>
            <a:r>
              <a:rPr lang="en-US" sz="1600" dirty="0"/>
              <a:t>Serve as the USNC point of contact on all administrative matters and the </a:t>
            </a:r>
            <a:r>
              <a:rPr lang="en-US" sz="1600" dirty="0" smtClean="0"/>
              <a:t/>
            </a:r>
            <a:br>
              <a:rPr lang="en-US" sz="1600" dirty="0" smtClean="0"/>
            </a:br>
            <a:r>
              <a:rPr lang="en-US" sz="1600" dirty="0" smtClean="0"/>
              <a:t>backup </a:t>
            </a:r>
            <a:r>
              <a:rPr lang="en-US" sz="1600" dirty="0"/>
              <a:t>point of contact for the USNC President</a:t>
            </a:r>
          </a:p>
          <a:p>
            <a:r>
              <a:rPr lang="en-US" sz="1600" dirty="0"/>
              <a:t>Ensures the provision of administrative support, including preparation of the minutes of meetings, to the USNC Management Committees</a:t>
            </a:r>
          </a:p>
          <a:p>
            <a:r>
              <a:rPr lang="en-US" sz="1600" dirty="0"/>
              <a:t>Ensures the availability and control of IEC documents to the relevant USNC participants and the processing of ballots and other communications from the USNC to the IEC</a:t>
            </a:r>
          </a:p>
          <a:p>
            <a:r>
              <a:rPr lang="en-US" sz="1600" dirty="0"/>
              <a:t>Ensures the collection and disbursement of funds according to the USNC budget</a:t>
            </a:r>
          </a:p>
          <a:p>
            <a:r>
              <a:rPr lang="en-US" sz="1600" dirty="0"/>
              <a:t>Alerts the appropriate USNC management committee(s) to any unexpected events or issues that might affect their work</a:t>
            </a:r>
          </a:p>
          <a:p>
            <a:r>
              <a:rPr lang="en-US" sz="1600" dirty="0"/>
              <a:t>Manages assigned USNC staff</a:t>
            </a:r>
          </a:p>
          <a:p>
            <a:endParaRPr lang="en-US" sz="16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14</a:t>
            </a:fld>
            <a:endParaRPr lang="en-US" altLang="en-US" dirty="0"/>
          </a:p>
        </p:txBody>
      </p:sp>
    </p:spTree>
    <p:extLst>
      <p:ext uri="{BB962C8B-B14F-4D97-AF65-F5344CB8AC3E}">
        <p14:creationId xmlns:p14="http://schemas.microsoft.com/office/powerpoint/2010/main" val="2520725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Secretary Term of Office</a:t>
            </a:r>
          </a:p>
        </p:txBody>
      </p:sp>
      <p:sp>
        <p:nvSpPr>
          <p:cNvPr id="3" name="Content Placeholder 2"/>
          <p:cNvSpPr>
            <a:spLocks noGrp="1"/>
          </p:cNvSpPr>
          <p:nvPr>
            <p:ph idx="1"/>
          </p:nvPr>
        </p:nvSpPr>
        <p:spPr/>
        <p:txBody>
          <a:bodyPr/>
          <a:lstStyle/>
          <a:p>
            <a:r>
              <a:rPr lang="en-US" sz="2000" dirty="0"/>
              <a:t>The USNC General Secretary is an ANSI staff employee who provides support for the USNC. </a:t>
            </a:r>
            <a:endParaRPr lang="en-US" sz="2000" dirty="0" smtClean="0"/>
          </a:p>
          <a:p>
            <a:pPr lvl="1"/>
            <a:r>
              <a:rPr lang="en-US" sz="1800" dirty="0" smtClean="0"/>
              <a:t>The </a:t>
            </a:r>
            <a:r>
              <a:rPr lang="en-US" sz="1800" dirty="0"/>
              <a:t>General Secretary, or ANSI staff designee, participates directly in all USNC Policy and Standing Committee meetings, including Officer Meetings, without vote. </a:t>
            </a:r>
            <a:endParaRPr lang="en-US" sz="1800" dirty="0" smtClean="0"/>
          </a:p>
          <a:p>
            <a:pPr lvl="1"/>
            <a:r>
              <a:rPr lang="en-US" sz="1800" dirty="0" smtClean="0"/>
              <a:t>The </a:t>
            </a:r>
            <a:r>
              <a:rPr lang="en-US" sz="1800" dirty="0"/>
              <a:t>General Secretary is nominated by the </a:t>
            </a:r>
            <a:r>
              <a:rPr lang="en-US" sz="1800" dirty="0" smtClean="0"/>
              <a:t>ANSI President </a:t>
            </a:r>
            <a:r>
              <a:rPr lang="en-US" sz="1800" dirty="0"/>
              <a:t>and USNC President, and is subject to the approval of the USNC Council. </a:t>
            </a:r>
            <a:endParaRPr lang="en-US" sz="1800" dirty="0" smtClean="0"/>
          </a:p>
          <a:p>
            <a:pPr lvl="2"/>
            <a:r>
              <a:rPr lang="en-US" sz="1600" dirty="0" smtClean="0"/>
              <a:t>The </a:t>
            </a:r>
            <a:r>
              <a:rPr lang="en-US" sz="1600" dirty="0"/>
              <a:t>USNC Council may, by a two-thirds (2/3) vote, request replacement of the General Secretary</a:t>
            </a:r>
            <a:r>
              <a:rPr lang="en-US" sz="1600" dirty="0" smtClean="0"/>
              <a:t>.</a:t>
            </a:r>
          </a:p>
          <a:p>
            <a:r>
              <a:rPr lang="en-US" sz="2000" dirty="0" smtClean="0"/>
              <a:t>As </a:t>
            </a:r>
            <a:r>
              <a:rPr lang="en-US" sz="2000" dirty="0"/>
              <a:t>the principal ANSI staff person providing support to the USNC, this person also participates directly in USNC management committee meetings as an ex officio member, without vote</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15</a:t>
            </a:fld>
            <a:endParaRPr lang="en-US" altLang="en-US" dirty="0"/>
          </a:p>
        </p:txBody>
      </p:sp>
    </p:spTree>
    <p:extLst>
      <p:ext uri="{BB962C8B-B14F-4D97-AF65-F5344CB8AC3E}">
        <p14:creationId xmlns:p14="http://schemas.microsoft.com/office/powerpoint/2010/main" val="2130336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Immediate Past-President</a:t>
            </a:r>
            <a:endParaRPr lang="en-US" dirty="0"/>
          </a:p>
        </p:txBody>
      </p:sp>
      <p:sp>
        <p:nvSpPr>
          <p:cNvPr id="3" name="Content Placeholder 2"/>
          <p:cNvSpPr>
            <a:spLocks noGrp="1"/>
          </p:cNvSpPr>
          <p:nvPr>
            <p:ph idx="1"/>
          </p:nvPr>
        </p:nvSpPr>
        <p:spPr>
          <a:xfrm>
            <a:off x="457200" y="1600200"/>
            <a:ext cx="5257800" cy="4525963"/>
          </a:xfrm>
        </p:spPr>
        <p:txBody>
          <a:bodyPr/>
          <a:lstStyle/>
          <a:p>
            <a:r>
              <a:rPr lang="en-US" dirty="0" smtClean="0"/>
              <a:t>The </a:t>
            </a:r>
            <a:r>
              <a:rPr lang="en-US" dirty="0"/>
              <a:t>Immediate Past President</a:t>
            </a:r>
          </a:p>
          <a:p>
            <a:pPr lvl="1"/>
            <a:r>
              <a:rPr lang="en-US" dirty="0"/>
              <a:t>May be available for special assignments as designed by the President</a:t>
            </a:r>
          </a:p>
          <a:p>
            <a:pPr lvl="1"/>
            <a:r>
              <a:rPr lang="en-US" dirty="0"/>
              <a:t>Shall have the privilege of the floor at all meetings</a:t>
            </a:r>
          </a:p>
          <a:p>
            <a:pPr lvl="1"/>
            <a:r>
              <a:rPr lang="en-US" dirty="0" smtClean="0"/>
              <a:t>Shall </a:t>
            </a:r>
            <a:r>
              <a:rPr lang="en-US" dirty="0"/>
              <a:t>serve as an Officer for two years following the conclusion of his or her term of office, </a:t>
            </a:r>
            <a:r>
              <a:rPr lang="en-US" i="1" dirty="0"/>
              <a:t>ex-officio</a:t>
            </a:r>
            <a:r>
              <a:rPr lang="en-US" dirty="0"/>
              <a:t>, without vote.</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16</a:t>
            </a:fld>
            <a:endParaRPr lang="en-US" altLang="en-US" dirty="0"/>
          </a:p>
        </p:txBody>
      </p:sp>
      <p:pic>
        <p:nvPicPr>
          <p:cNvPr id="5" name="Picture 4" descr="&lt;strong&gt;Mount Rushmore&lt;/strong&gt; 7-24-2014-15 | Flickr - Photo Shar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2590800"/>
            <a:ext cx="2633014" cy="1752600"/>
          </a:xfrm>
          <a:prstGeom prst="rect">
            <a:avLst/>
          </a:prstGeom>
        </p:spPr>
      </p:pic>
    </p:spTree>
    <p:extLst>
      <p:ext uri="{BB962C8B-B14F-4D97-AF65-F5344CB8AC3E}">
        <p14:creationId xmlns:p14="http://schemas.microsoft.com/office/powerpoint/2010/main" val="1996013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President-Elect</a:t>
            </a:r>
            <a:endParaRPr lang="en-US" dirty="0"/>
          </a:p>
        </p:txBody>
      </p:sp>
      <p:sp>
        <p:nvSpPr>
          <p:cNvPr id="3" name="Content Placeholder 2"/>
          <p:cNvSpPr>
            <a:spLocks noGrp="1"/>
          </p:cNvSpPr>
          <p:nvPr>
            <p:ph idx="1"/>
          </p:nvPr>
        </p:nvSpPr>
        <p:spPr/>
        <p:txBody>
          <a:bodyPr/>
          <a:lstStyle/>
          <a:p>
            <a:r>
              <a:rPr lang="en-US" sz="2000" dirty="0"/>
              <a:t>Term of Office</a:t>
            </a:r>
          </a:p>
          <a:p>
            <a:pPr lvl="1"/>
            <a:r>
              <a:rPr lang="en-US" sz="1800" dirty="0"/>
              <a:t>One-year term</a:t>
            </a:r>
          </a:p>
          <a:p>
            <a:pPr lvl="1"/>
            <a:r>
              <a:rPr lang="en-US" sz="1800" dirty="0"/>
              <a:t>Elected to serve as a voting member of the USNC Council during the outgoing President’s last year in office</a:t>
            </a:r>
          </a:p>
          <a:p>
            <a:pPr lvl="1"/>
            <a:r>
              <a:rPr lang="en-US" sz="1800" dirty="0"/>
              <a:t>At the end of that year, the President-Elect automatically becomes the USNC </a:t>
            </a:r>
            <a:r>
              <a:rPr lang="en-US" sz="1800" dirty="0" smtClean="0"/>
              <a:t>President</a:t>
            </a:r>
            <a:endParaRPr lang="en-US" sz="1800" dirty="0"/>
          </a:p>
          <a:p>
            <a:r>
              <a:rPr lang="en-US" sz="2000" dirty="0"/>
              <a:t>Responsibilities</a:t>
            </a:r>
          </a:p>
          <a:p>
            <a:pPr lvl="1"/>
            <a:r>
              <a:rPr lang="en-US" sz="1800" dirty="0"/>
              <a:t>Serves as Vice-Chair of the USNC Council</a:t>
            </a:r>
          </a:p>
          <a:p>
            <a:pPr lvl="1"/>
            <a:r>
              <a:rPr lang="en-US" sz="1800" dirty="0"/>
              <a:t>Assists the President and performs other activities as requested</a:t>
            </a:r>
          </a:p>
          <a:p>
            <a:pPr lvl="1"/>
            <a:r>
              <a:rPr lang="en-US" sz="1800" dirty="0"/>
              <a:t>Represents the USNC at international, regional and other meetings when the President cannot attend and upon request</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17</a:t>
            </a:fld>
            <a:endParaRPr lang="en-US" altLang="en-US" dirty="0"/>
          </a:p>
        </p:txBody>
      </p:sp>
    </p:spTree>
    <p:extLst>
      <p:ext uri="{BB962C8B-B14F-4D97-AF65-F5344CB8AC3E}">
        <p14:creationId xmlns:p14="http://schemas.microsoft.com/office/powerpoint/2010/main" val="3554613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 of the USNC Council</a:t>
            </a:r>
            <a:endParaRPr lang="en-US" dirty="0"/>
          </a:p>
        </p:txBody>
      </p:sp>
      <p:sp>
        <p:nvSpPr>
          <p:cNvPr id="3" name="Content Placeholder 2"/>
          <p:cNvSpPr>
            <a:spLocks noGrp="1"/>
          </p:cNvSpPr>
          <p:nvPr>
            <p:ph idx="1"/>
          </p:nvPr>
        </p:nvSpPr>
        <p:spPr/>
        <p:txBody>
          <a:bodyPr/>
          <a:lstStyle/>
          <a:p>
            <a:r>
              <a:rPr lang="en-US" sz="1800" dirty="0"/>
              <a:t>The Council membership represents all USNC entities</a:t>
            </a:r>
          </a:p>
          <a:p>
            <a:pPr lvl="1"/>
            <a:r>
              <a:rPr lang="en-US" sz="1600" dirty="0"/>
              <a:t>Voting </a:t>
            </a:r>
            <a:r>
              <a:rPr lang="en-US" sz="1600" dirty="0" smtClean="0"/>
              <a:t>Representatives:</a:t>
            </a:r>
            <a:endParaRPr lang="en-US" sz="1600" dirty="0"/>
          </a:p>
          <a:p>
            <a:pPr lvl="2"/>
            <a:r>
              <a:rPr lang="en-US" sz="1400" dirty="0" smtClean="0"/>
              <a:t>The </a:t>
            </a:r>
            <a:r>
              <a:rPr lang="en-US" sz="1400" dirty="0"/>
              <a:t>Officers of the </a:t>
            </a:r>
            <a:r>
              <a:rPr lang="en-US" sz="1400" dirty="0" smtClean="0"/>
              <a:t>USNC</a:t>
            </a:r>
            <a:endParaRPr lang="en-US" sz="1400" dirty="0"/>
          </a:p>
          <a:p>
            <a:pPr lvl="2"/>
            <a:r>
              <a:rPr lang="en-US" sz="1400" dirty="0" smtClean="0"/>
              <a:t>Elected </a:t>
            </a:r>
            <a:r>
              <a:rPr lang="en-US" sz="1400" dirty="0"/>
              <a:t>representatives of organizations administering TAGs and/or Secretariats and from Premier </a:t>
            </a:r>
            <a:r>
              <a:rPr lang="en-US" sz="1400" dirty="0" smtClean="0"/>
              <a:t>Members</a:t>
            </a:r>
            <a:endParaRPr lang="en-US" sz="1400" dirty="0"/>
          </a:p>
          <a:p>
            <a:pPr lvl="2"/>
            <a:r>
              <a:rPr lang="en-US" sz="1400" dirty="0" smtClean="0"/>
              <a:t>Elected </a:t>
            </a:r>
            <a:r>
              <a:rPr lang="en-US" sz="1400" dirty="0"/>
              <a:t>Government </a:t>
            </a:r>
            <a:r>
              <a:rPr lang="en-US" sz="1400" dirty="0" smtClean="0"/>
              <a:t>representatives</a:t>
            </a:r>
            <a:endParaRPr lang="en-US" sz="1400" dirty="0"/>
          </a:p>
          <a:p>
            <a:pPr lvl="2"/>
            <a:r>
              <a:rPr lang="en-US" sz="1400" dirty="0" smtClean="0"/>
              <a:t>An </a:t>
            </a:r>
            <a:r>
              <a:rPr lang="en-US" sz="1400" dirty="0"/>
              <a:t>elected consumer </a:t>
            </a:r>
            <a:r>
              <a:rPr lang="en-US" sz="1400" dirty="0" smtClean="0"/>
              <a:t>advocate</a:t>
            </a:r>
          </a:p>
          <a:p>
            <a:pPr lvl="1"/>
            <a:r>
              <a:rPr lang="en-US" sz="1600" i="1" dirty="0" smtClean="0"/>
              <a:t>Ex-officio</a:t>
            </a:r>
            <a:r>
              <a:rPr lang="en-US" sz="1600" dirty="0" smtClean="0"/>
              <a:t> (non-voting) representatives:</a:t>
            </a:r>
          </a:p>
          <a:p>
            <a:pPr lvl="2"/>
            <a:r>
              <a:rPr lang="en-US" sz="1400" dirty="0" smtClean="0"/>
              <a:t>The </a:t>
            </a:r>
            <a:r>
              <a:rPr lang="en-US" sz="1400" dirty="0"/>
              <a:t>Chairs of the Standing Committees not otherwise members of Council </a:t>
            </a:r>
            <a:endParaRPr lang="en-US" sz="1400" dirty="0" smtClean="0"/>
          </a:p>
          <a:p>
            <a:pPr lvl="2"/>
            <a:r>
              <a:rPr lang="en-US" sz="1400" dirty="0" smtClean="0"/>
              <a:t>The </a:t>
            </a:r>
            <a:r>
              <a:rPr lang="en-US" sz="1400" dirty="0"/>
              <a:t>President of ANSI </a:t>
            </a:r>
            <a:endParaRPr lang="en-US" sz="1400" dirty="0" smtClean="0"/>
          </a:p>
          <a:p>
            <a:pPr lvl="2"/>
            <a:r>
              <a:rPr lang="en-US" sz="1400" dirty="0" smtClean="0"/>
              <a:t>The </a:t>
            </a:r>
            <a:r>
              <a:rPr lang="en-US" sz="1400" dirty="0"/>
              <a:t>Chair of the IPC </a:t>
            </a:r>
            <a:endParaRPr lang="en-US" sz="1400" dirty="0" smtClean="0"/>
          </a:p>
          <a:p>
            <a:pPr lvl="2"/>
            <a:r>
              <a:rPr lang="en-US" sz="1400" dirty="0" smtClean="0"/>
              <a:t>IEC </a:t>
            </a:r>
            <a:r>
              <a:rPr lang="en-US" sz="1400" dirty="0"/>
              <a:t>Officers </a:t>
            </a:r>
            <a:r>
              <a:rPr lang="en-US" sz="1400" dirty="0" smtClean="0"/>
              <a:t>from </a:t>
            </a:r>
            <a:r>
              <a:rPr lang="en-US" sz="1400" dirty="0"/>
              <a:t>the </a:t>
            </a:r>
            <a:r>
              <a:rPr lang="en-US" sz="1400" dirty="0" smtClean="0"/>
              <a:t>US</a:t>
            </a:r>
          </a:p>
          <a:p>
            <a:pPr marL="914400" lvl="2" indent="0">
              <a:buNone/>
            </a:pPr>
            <a:endParaRPr lang="en-US" sz="1400" dirty="0" smtClean="0"/>
          </a:p>
          <a:p>
            <a:pPr marL="457200" lvl="1" indent="0" algn="ctr">
              <a:buNone/>
              <a:tabLst>
                <a:tab pos="3944938" algn="l"/>
              </a:tabLst>
            </a:pPr>
            <a:r>
              <a:rPr lang="en-US" altLang="en-US" sz="1100" i="1" dirty="0" smtClean="0">
                <a:solidFill>
                  <a:schemeClr val="accent3">
                    <a:lumMod val="50000"/>
                  </a:schemeClr>
                </a:solidFill>
              </a:rPr>
              <a:t>The terms of reference of the USNC Council are defined in Module 2 of this training program</a:t>
            </a:r>
            <a:endParaRPr lang="en-US" sz="1100" dirty="0" smtClean="0">
              <a:solidFill>
                <a:schemeClr val="accent3">
                  <a:lumMod val="50000"/>
                </a:schemeClr>
              </a:solidFill>
            </a:endParaRP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18</a:t>
            </a:fld>
            <a:endParaRPr lang="en-US" altLang="en-US" dirty="0"/>
          </a:p>
        </p:txBody>
      </p:sp>
    </p:spTree>
    <p:extLst>
      <p:ext uri="{BB962C8B-B14F-4D97-AF65-F5344CB8AC3E}">
        <p14:creationId xmlns:p14="http://schemas.microsoft.com/office/powerpoint/2010/main" val="1827342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Council Member Responsibilities</a:t>
            </a:r>
            <a:endParaRPr lang="en-US" dirty="0"/>
          </a:p>
        </p:txBody>
      </p:sp>
      <p:sp>
        <p:nvSpPr>
          <p:cNvPr id="3" name="Content Placeholder 2"/>
          <p:cNvSpPr>
            <a:spLocks noGrp="1"/>
          </p:cNvSpPr>
          <p:nvPr>
            <p:ph idx="1"/>
          </p:nvPr>
        </p:nvSpPr>
        <p:spPr/>
        <p:txBody>
          <a:bodyPr numCol="2"/>
          <a:lstStyle/>
          <a:p>
            <a:r>
              <a:rPr lang="en-US" sz="1600" dirty="0"/>
              <a:t>Representing and coordinating United States involvement in the IEC and other electrotechnical bodies associated with the IEC on behalf of ANSI;</a:t>
            </a:r>
          </a:p>
          <a:p>
            <a:r>
              <a:rPr lang="en-US" sz="1600" dirty="0" smtClean="0"/>
              <a:t>Overseeing </a:t>
            </a:r>
            <a:r>
              <a:rPr lang="en-US" sz="1600" dirty="0"/>
              <a:t>the TMC and CAPCC;</a:t>
            </a:r>
          </a:p>
          <a:p>
            <a:r>
              <a:rPr lang="en-US" sz="1600" dirty="0" smtClean="0"/>
              <a:t>Reviewing </a:t>
            </a:r>
            <a:r>
              <a:rPr lang="en-US" sz="1600" dirty="0"/>
              <a:t>USNC membership;</a:t>
            </a:r>
          </a:p>
          <a:p>
            <a:r>
              <a:rPr lang="en-US" sz="1600" dirty="0" smtClean="0"/>
              <a:t>Recommending </a:t>
            </a:r>
            <a:r>
              <a:rPr lang="en-US" sz="1600" dirty="0"/>
              <a:t>to the ANSI Finance Committee and ANSI Board of Directors an annual budget to cover IEC-related activities;</a:t>
            </a:r>
          </a:p>
          <a:p>
            <a:r>
              <a:rPr lang="en-US" sz="1600" dirty="0" smtClean="0"/>
              <a:t>Managing </a:t>
            </a:r>
            <a:r>
              <a:rPr lang="en-US" sz="1600" dirty="0"/>
              <a:t>programs and adjudicating disputes arising from authorized USNC activities</a:t>
            </a:r>
            <a:r>
              <a:rPr lang="en-US" sz="1600" dirty="0" smtClean="0"/>
              <a:t>;</a:t>
            </a:r>
          </a:p>
          <a:p>
            <a:endParaRPr lang="en-US" sz="1600" dirty="0"/>
          </a:p>
          <a:p>
            <a:r>
              <a:rPr lang="en-US" sz="1600" dirty="0" smtClean="0"/>
              <a:t>Coordinating </a:t>
            </a:r>
            <a:r>
              <a:rPr lang="en-US" sz="1600" dirty="0"/>
              <a:t>USNC activities with appropriate standards boards to promote consistency between those international and national activities that fall within the scope of the IEC;</a:t>
            </a:r>
          </a:p>
          <a:p>
            <a:r>
              <a:rPr lang="en-US" sz="1600" dirty="0" smtClean="0"/>
              <a:t>Reporting </a:t>
            </a:r>
            <a:r>
              <a:rPr lang="en-US" sz="1600" dirty="0"/>
              <a:t>annually to the ANSI Board of Directors on US participation in IEC activities and coordinating with the IPC on issues affecting United States interests on more than one international forum; and</a:t>
            </a:r>
          </a:p>
          <a:p>
            <a:r>
              <a:rPr lang="en-US" sz="1600" dirty="0" smtClean="0"/>
              <a:t>Establishing</a:t>
            </a:r>
            <a:r>
              <a:rPr lang="en-US" sz="1600" dirty="0"/>
              <a:t>, as appropriate, Mirror Committees to cover United States participation in IEC activities.</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19</a:t>
            </a:fld>
            <a:endParaRPr lang="en-US" altLang="en-US" dirty="0"/>
          </a:p>
        </p:txBody>
      </p:sp>
    </p:spTree>
    <p:extLst>
      <p:ext uri="{BB962C8B-B14F-4D97-AF65-F5344CB8AC3E}">
        <p14:creationId xmlns:p14="http://schemas.microsoft.com/office/powerpoint/2010/main" val="411123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HABILITACIÓN Y MEDICINA FÍSICA. Mirando al futur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209800"/>
            <a:ext cx="3581400" cy="3038475"/>
          </a:xfrm>
          <a:prstGeom prst="rect">
            <a:avLst/>
          </a:prstGeom>
        </p:spPr>
      </p:pic>
      <p:sp>
        <p:nvSpPr>
          <p:cNvPr id="2" name="Title 1"/>
          <p:cNvSpPr>
            <a:spLocks noGrp="1"/>
          </p:cNvSpPr>
          <p:nvPr>
            <p:ph type="title"/>
          </p:nvPr>
        </p:nvSpPr>
        <p:spPr/>
        <p:txBody>
          <a:bodyPr/>
          <a:lstStyle/>
          <a:p>
            <a:r>
              <a:rPr lang="en-US" dirty="0" smtClean="0"/>
              <a:t>Module III-B: Learning Objectives</a:t>
            </a:r>
            <a:endParaRPr lang="en-US" dirty="0"/>
          </a:p>
        </p:txBody>
      </p:sp>
      <p:sp>
        <p:nvSpPr>
          <p:cNvPr id="3" name="Content Placeholder 2"/>
          <p:cNvSpPr>
            <a:spLocks noGrp="1"/>
          </p:cNvSpPr>
          <p:nvPr>
            <p:ph idx="1"/>
          </p:nvPr>
        </p:nvSpPr>
        <p:spPr>
          <a:xfrm>
            <a:off x="457200" y="1600200"/>
            <a:ext cx="5257800" cy="4525963"/>
          </a:xfrm>
        </p:spPr>
        <p:txBody>
          <a:bodyPr/>
          <a:lstStyle/>
          <a:p>
            <a:r>
              <a:rPr lang="en-US" dirty="0"/>
              <a:t>This module provides an overview of committee personnel working within the </a:t>
            </a:r>
            <a:r>
              <a:rPr lang="en-US" dirty="0" smtClean="0"/>
              <a:t>U.S</a:t>
            </a:r>
            <a:r>
              <a:rPr lang="en-US" dirty="0"/>
              <a:t>. National Committee of the International Electrotechnical Commission (USNC/IEC</a:t>
            </a:r>
            <a:r>
              <a:rPr lang="en-US" dirty="0" smtClean="0"/>
              <a:t>)</a:t>
            </a:r>
          </a:p>
          <a:p>
            <a:pPr lvl="1"/>
            <a:r>
              <a:rPr lang="en-US" dirty="0" smtClean="0"/>
              <a:t>Responsibilities</a:t>
            </a:r>
          </a:p>
          <a:p>
            <a:pPr lvl="1"/>
            <a:r>
              <a:rPr lang="en-US" dirty="0" smtClean="0"/>
              <a:t>Appointment</a:t>
            </a:r>
          </a:p>
          <a:p>
            <a:pPr lvl="1"/>
            <a:r>
              <a:rPr lang="en-US" dirty="0" smtClean="0"/>
              <a:t>Qualifications </a:t>
            </a:r>
            <a:endParaRPr lang="en-US" dirty="0"/>
          </a:p>
          <a:p>
            <a:endParaRPr lang="en-US" sz="24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a:t>
            </a:fld>
            <a:endParaRPr lang="en-US" altLang="en-US" dirty="0"/>
          </a:p>
        </p:txBody>
      </p:sp>
    </p:spTree>
    <p:extLst>
      <p:ext uri="{BB962C8B-B14F-4D97-AF65-F5344CB8AC3E}">
        <p14:creationId xmlns:p14="http://schemas.microsoft.com/office/powerpoint/2010/main" val="4018287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Council Member Election </a:t>
            </a:r>
            <a:br>
              <a:rPr lang="en-US" dirty="0" smtClean="0"/>
            </a:br>
            <a:r>
              <a:rPr lang="en-US" dirty="0" smtClean="0"/>
              <a:t>and Terms of Office</a:t>
            </a:r>
            <a:endParaRPr lang="en-US" dirty="0"/>
          </a:p>
        </p:txBody>
      </p:sp>
      <p:sp>
        <p:nvSpPr>
          <p:cNvPr id="3" name="Content Placeholder 2"/>
          <p:cNvSpPr>
            <a:spLocks noGrp="1"/>
          </p:cNvSpPr>
          <p:nvPr>
            <p:ph idx="1"/>
          </p:nvPr>
        </p:nvSpPr>
        <p:spPr/>
        <p:txBody>
          <a:bodyPr/>
          <a:lstStyle/>
          <a:p>
            <a:r>
              <a:rPr lang="en-US" dirty="0"/>
              <a:t>Prospective Council members are nominated by the USNC Nominations Committee and elected by the voting membership of the </a:t>
            </a:r>
            <a:r>
              <a:rPr lang="en-US" dirty="0" smtClean="0"/>
              <a:t>USNC</a:t>
            </a:r>
          </a:p>
          <a:p>
            <a:r>
              <a:rPr lang="en-US" dirty="0" smtClean="0"/>
              <a:t>Except </a:t>
            </a:r>
            <a:r>
              <a:rPr lang="en-US" dirty="0"/>
              <a:t>for </a:t>
            </a:r>
            <a:r>
              <a:rPr lang="en-US" i="1" dirty="0"/>
              <a:t>ex-officio</a:t>
            </a:r>
            <a:r>
              <a:rPr lang="en-US" dirty="0"/>
              <a:t> members, the term of office for individuals elected to the USNC Council is three (3) years. </a:t>
            </a:r>
            <a:endParaRPr lang="en-US" dirty="0" smtClean="0"/>
          </a:p>
          <a:p>
            <a:pPr lvl="1"/>
            <a:r>
              <a:rPr lang="en-US" dirty="0" smtClean="0"/>
              <a:t>Such </a:t>
            </a:r>
            <a:r>
              <a:rPr lang="en-US" dirty="0"/>
              <a:t>members may seek reelection to an unlimited number of consecutive three (3) year terms. </a:t>
            </a:r>
            <a:endParaRPr lang="en-US" dirty="0" smtClean="0"/>
          </a:p>
          <a:p>
            <a:pPr lvl="1"/>
            <a:r>
              <a:rPr lang="en-US" dirty="0" smtClean="0"/>
              <a:t>To </a:t>
            </a:r>
            <a:r>
              <a:rPr lang="en-US" dirty="0"/>
              <a:t>the extent possible, terms should be staggered for USNC Council members.</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20</a:t>
            </a:fld>
            <a:endParaRPr lang="en-US" altLang="en-US" dirty="0"/>
          </a:p>
        </p:txBody>
      </p:sp>
    </p:spTree>
    <p:extLst>
      <p:ext uri="{BB962C8B-B14F-4D97-AF65-F5344CB8AC3E}">
        <p14:creationId xmlns:p14="http://schemas.microsoft.com/office/powerpoint/2010/main" val="1957602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 of the USNC CAPCC</a:t>
            </a:r>
            <a:endParaRPr lang="en-US" dirty="0"/>
          </a:p>
        </p:txBody>
      </p:sp>
      <p:sp>
        <p:nvSpPr>
          <p:cNvPr id="3" name="Content Placeholder 2"/>
          <p:cNvSpPr>
            <a:spLocks noGrp="1"/>
          </p:cNvSpPr>
          <p:nvPr>
            <p:ph idx="1"/>
          </p:nvPr>
        </p:nvSpPr>
        <p:spPr/>
        <p:txBody>
          <a:bodyPr/>
          <a:lstStyle/>
          <a:p>
            <a:r>
              <a:rPr lang="en-US" dirty="0"/>
              <a:t>USNC Conformity Assessment Policy Coordinating Committee (</a:t>
            </a:r>
            <a:r>
              <a:rPr lang="en-US" dirty="0" smtClean="0"/>
              <a:t>CAPCC) </a:t>
            </a:r>
            <a:r>
              <a:rPr lang="en-US" dirty="0"/>
              <a:t>members are reviewed and recommended by the Nominations </a:t>
            </a:r>
            <a:r>
              <a:rPr lang="en-US" dirty="0" smtClean="0"/>
              <a:t>Committee </a:t>
            </a:r>
            <a:r>
              <a:rPr lang="en-US" dirty="0"/>
              <a:t>and approved by the USNC Council.</a:t>
            </a:r>
          </a:p>
          <a:p>
            <a:r>
              <a:rPr lang="en-US" dirty="0" smtClean="0"/>
              <a:t>The </a:t>
            </a:r>
            <a:r>
              <a:rPr lang="en-US" dirty="0"/>
              <a:t>Committee membership shall include the Officers of the USNC/IEC CA Systems and individuals proposed by USNC members. </a:t>
            </a:r>
            <a:endParaRPr lang="en-US" dirty="0" smtClean="0"/>
          </a:p>
          <a:p>
            <a:pPr lvl="1"/>
            <a:r>
              <a:rPr lang="en-US" dirty="0" smtClean="0"/>
              <a:t>Efforts </a:t>
            </a:r>
            <a:r>
              <a:rPr lang="en-US" dirty="0"/>
              <a:t>shall be made to balance stakeholder interests in the membership at all times.</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21</a:t>
            </a:fld>
            <a:endParaRPr lang="en-US" altLang="en-US" dirty="0"/>
          </a:p>
        </p:txBody>
      </p:sp>
    </p:spTree>
    <p:extLst>
      <p:ext uri="{BB962C8B-B14F-4D97-AF65-F5344CB8AC3E}">
        <p14:creationId xmlns:p14="http://schemas.microsoft.com/office/powerpoint/2010/main" val="3112666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CAPCC Member Responsibilities</a:t>
            </a:r>
            <a:endParaRPr lang="en-US" dirty="0"/>
          </a:p>
        </p:txBody>
      </p:sp>
      <p:sp>
        <p:nvSpPr>
          <p:cNvPr id="3" name="Content Placeholder 2"/>
          <p:cNvSpPr>
            <a:spLocks noGrp="1"/>
          </p:cNvSpPr>
          <p:nvPr>
            <p:ph idx="1"/>
          </p:nvPr>
        </p:nvSpPr>
        <p:spPr/>
        <p:txBody>
          <a:bodyPr numCol="2"/>
          <a:lstStyle/>
          <a:p>
            <a:r>
              <a:rPr lang="en-US" sz="1600" dirty="0"/>
              <a:t>Developing US positions for the IEC CAB and other regional/international organizations;</a:t>
            </a:r>
          </a:p>
          <a:p>
            <a:r>
              <a:rPr lang="en-US" sz="1600" dirty="0" smtClean="0"/>
              <a:t>Supporting </a:t>
            </a:r>
            <a:r>
              <a:rPr lang="en-US" sz="1600" dirty="0"/>
              <a:t>the proper and expeditious development of conformity assessment systems;</a:t>
            </a:r>
          </a:p>
          <a:p>
            <a:r>
              <a:rPr lang="en-US" sz="1600" dirty="0" smtClean="0"/>
              <a:t>Developing </a:t>
            </a:r>
            <a:r>
              <a:rPr lang="en-US" sz="1600" dirty="0"/>
              <a:t>recommendations on USNC Conformity Assessment (CA) strategy and implementation plans for USNC Council endorsement;</a:t>
            </a:r>
          </a:p>
          <a:p>
            <a:r>
              <a:rPr lang="en-US" sz="1600" dirty="0" smtClean="0"/>
              <a:t>Recommending </a:t>
            </a:r>
            <a:r>
              <a:rPr lang="en-US" sz="1600" dirty="0"/>
              <a:t>USNC CA positions for agenda items at the IEC Council Board and ANSI’s Conformity Assessment Policy Committee as they arise;</a:t>
            </a:r>
          </a:p>
          <a:p>
            <a:r>
              <a:rPr lang="en-US" sz="1600" dirty="0" smtClean="0"/>
              <a:t>Establishing</a:t>
            </a:r>
            <a:r>
              <a:rPr lang="en-US" sz="1600" dirty="0"/>
              <a:t>, as appropriate, mechanisms to address US participation in conformity assessment activities;</a:t>
            </a:r>
          </a:p>
          <a:p>
            <a:r>
              <a:rPr lang="en-US" sz="1600" dirty="0" smtClean="0"/>
              <a:t>Appointing </a:t>
            </a:r>
            <a:r>
              <a:rPr lang="en-US" sz="1600" dirty="0"/>
              <a:t>and approving Secretariats of US conformity assessment mirror committees;</a:t>
            </a:r>
          </a:p>
          <a:p>
            <a:r>
              <a:rPr lang="en-US" sz="1600" dirty="0" smtClean="0"/>
              <a:t>Coordinating </a:t>
            </a:r>
            <a:r>
              <a:rPr lang="en-US" sz="1600" dirty="0"/>
              <a:t>with USNC TMC to resolve any standards technical issues;</a:t>
            </a:r>
          </a:p>
          <a:p>
            <a:r>
              <a:rPr lang="en-US" sz="1600" dirty="0" smtClean="0"/>
              <a:t>Reporting </a:t>
            </a:r>
            <a:r>
              <a:rPr lang="en-US" sz="1600" dirty="0"/>
              <a:t>to USNC Council after each meeting; and</a:t>
            </a:r>
          </a:p>
          <a:p>
            <a:r>
              <a:rPr lang="en-US" sz="1600" dirty="0" smtClean="0"/>
              <a:t>Approving </a:t>
            </a:r>
            <a:r>
              <a:rPr lang="en-US" sz="1600" dirty="0"/>
              <a:t>the USNC CA systems operating procedures.</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22</a:t>
            </a:fld>
            <a:endParaRPr lang="en-US" altLang="en-US" dirty="0"/>
          </a:p>
        </p:txBody>
      </p:sp>
    </p:spTree>
    <p:extLst>
      <p:ext uri="{BB962C8B-B14F-4D97-AF65-F5344CB8AC3E}">
        <p14:creationId xmlns:p14="http://schemas.microsoft.com/office/powerpoint/2010/main" val="679089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USNC CA System </a:t>
            </a:r>
            <a:br>
              <a:rPr lang="en-US" dirty="0" smtClean="0"/>
            </a:br>
            <a:r>
              <a:rPr lang="en-US" dirty="0" smtClean="0"/>
              <a:t>Mirror Committees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23</a:t>
            </a:fld>
            <a:endParaRPr lang="en-US" altLang="en-US" dirty="0"/>
          </a:p>
        </p:txBody>
      </p:sp>
      <p:sp>
        <p:nvSpPr>
          <p:cNvPr id="6" name="Rectangle 5"/>
          <p:cNvSpPr/>
          <p:nvPr/>
        </p:nvSpPr>
        <p:spPr>
          <a:xfrm>
            <a:off x="2336823" y="1373412"/>
            <a:ext cx="2194819" cy="1845999"/>
          </a:xfrm>
          <a:prstGeom prst="rect">
            <a:avLst/>
          </a:prstGeom>
          <a:blipFill>
            <a:blip r:embed="rId3">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1519175" y="2149437"/>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USNC/IECEE</a:t>
            </a:r>
            <a:endParaRPr lang="en-US" sz="1600" kern="1200" dirty="0"/>
          </a:p>
          <a:p>
            <a:pPr marL="114300" lvl="1" indent="-114300" algn="l" defTabSz="533400">
              <a:lnSpc>
                <a:spcPct val="90000"/>
              </a:lnSpc>
              <a:spcBef>
                <a:spcPct val="0"/>
              </a:spcBef>
              <a:spcAft>
                <a:spcPct val="15000"/>
              </a:spcAft>
              <a:buChar char="••"/>
            </a:pPr>
            <a:r>
              <a:rPr lang="en-US" altLang="en-US" sz="1200" kern="1200" dirty="0" smtClean="0"/>
              <a:t>Electrical equipment: safety and performance</a:t>
            </a:r>
            <a:endParaRPr lang="en-US" sz="1200" kern="1200" dirty="0"/>
          </a:p>
        </p:txBody>
      </p:sp>
      <p:sp>
        <p:nvSpPr>
          <p:cNvPr id="8" name="Rectangle 7"/>
          <p:cNvSpPr/>
          <p:nvPr/>
        </p:nvSpPr>
        <p:spPr>
          <a:xfrm>
            <a:off x="5734805" y="1373412"/>
            <a:ext cx="2194819" cy="1845999"/>
          </a:xfrm>
          <a:prstGeom prst="rect">
            <a:avLst/>
          </a:prstGeom>
          <a:blipFill>
            <a:blip r:embed="rId4">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4917156" y="2149437"/>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USNC/IECEx</a:t>
            </a:r>
            <a:endParaRPr lang="en-US" sz="1600" kern="1200" dirty="0"/>
          </a:p>
          <a:p>
            <a:pPr marL="114300" lvl="1" indent="-114300" algn="l" defTabSz="533400">
              <a:lnSpc>
                <a:spcPct val="90000"/>
              </a:lnSpc>
              <a:spcBef>
                <a:spcPct val="0"/>
              </a:spcBef>
              <a:spcAft>
                <a:spcPct val="15000"/>
              </a:spcAft>
              <a:buChar char="••"/>
            </a:pPr>
            <a:r>
              <a:rPr lang="en-US" altLang="en-US" sz="1200" kern="1200" dirty="0" smtClean="0"/>
              <a:t>Hazardous environments</a:t>
            </a:r>
            <a:endParaRPr lang="en-US" sz="1200" kern="1200" dirty="0"/>
          </a:p>
        </p:txBody>
      </p:sp>
      <p:sp>
        <p:nvSpPr>
          <p:cNvPr id="10" name="Rectangle 9"/>
          <p:cNvSpPr/>
          <p:nvPr/>
        </p:nvSpPr>
        <p:spPr>
          <a:xfrm>
            <a:off x="2336823" y="3671448"/>
            <a:ext cx="2194819" cy="1845999"/>
          </a:xfrm>
          <a:prstGeom prst="rect">
            <a:avLst/>
          </a:prstGeom>
          <a:blipFill>
            <a:blip r:embed="rId5">
              <a:extLst>
                <a:ext uri="{28A0092B-C50C-407E-A947-70E740481C1C}">
                  <a14:useLocalDpi xmlns:a14="http://schemas.microsoft.com/office/drawing/2010/main" val="0"/>
                </a:ext>
              </a:extLst>
            </a:blip>
            <a:srcRect/>
            <a:stretch>
              <a:fillRect l="-8000" r="-8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1519175" y="4447474"/>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USNC/IECEQ</a:t>
            </a:r>
            <a:endParaRPr lang="en-US" sz="1600" kern="1200" dirty="0"/>
          </a:p>
          <a:p>
            <a:pPr marL="114300" lvl="1" indent="-114300" algn="l" defTabSz="533400">
              <a:lnSpc>
                <a:spcPct val="90000"/>
              </a:lnSpc>
              <a:spcBef>
                <a:spcPct val="0"/>
              </a:spcBef>
              <a:spcAft>
                <a:spcPct val="15000"/>
              </a:spcAft>
              <a:buChar char="••"/>
            </a:pPr>
            <a:r>
              <a:rPr lang="en-US" altLang="en-US" sz="1200" kern="1200" dirty="0" smtClean="0"/>
              <a:t>Electronic components</a:t>
            </a:r>
            <a:endParaRPr lang="en-US" sz="1200" kern="1200" dirty="0"/>
          </a:p>
        </p:txBody>
      </p:sp>
      <p:sp>
        <p:nvSpPr>
          <p:cNvPr id="12" name="Rectangle 11"/>
          <p:cNvSpPr/>
          <p:nvPr/>
        </p:nvSpPr>
        <p:spPr>
          <a:xfrm>
            <a:off x="5734805" y="3671448"/>
            <a:ext cx="2194819" cy="1845999"/>
          </a:xfrm>
          <a:prstGeom prst="rect">
            <a:avLst/>
          </a:prstGeom>
          <a:blipFill>
            <a:blip r:embed="rId6">
              <a:extLst>
                <a:ext uri="{28A0092B-C50C-407E-A947-70E740481C1C}">
                  <a14:useLocalDpi xmlns:a14="http://schemas.microsoft.com/office/drawing/2010/main" val="0"/>
                </a:ext>
              </a:extLst>
            </a:blip>
            <a:srcRect/>
            <a:stretch>
              <a:fillRect l="-8000" r="-8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4917156" y="4447474"/>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USNC/IECRE</a:t>
            </a:r>
            <a:endParaRPr lang="en-US" sz="1600" kern="1200" dirty="0"/>
          </a:p>
          <a:p>
            <a:pPr marL="114300" lvl="1" indent="-114300" algn="l" defTabSz="533400">
              <a:lnSpc>
                <a:spcPct val="90000"/>
              </a:lnSpc>
              <a:spcBef>
                <a:spcPct val="0"/>
              </a:spcBef>
              <a:spcAft>
                <a:spcPct val="15000"/>
              </a:spcAft>
              <a:buChar char="••"/>
            </a:pPr>
            <a:r>
              <a:rPr lang="en-US" altLang="en-US" sz="1200" kern="1200" dirty="0" smtClean="0"/>
              <a:t>Renewable energies</a:t>
            </a:r>
            <a:endParaRPr lang="en-US" sz="1200" kern="1200" dirty="0"/>
          </a:p>
        </p:txBody>
      </p:sp>
    </p:spTree>
    <p:extLst>
      <p:ext uri="{BB962C8B-B14F-4D97-AF65-F5344CB8AC3E}">
        <p14:creationId xmlns:p14="http://schemas.microsoft.com/office/powerpoint/2010/main" val="174290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USNC/IECEE Certification Services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24</a:t>
            </a:fld>
            <a:endParaRPr lang="en-US" altLang="en-US" dirty="0"/>
          </a:p>
        </p:txBody>
      </p:sp>
      <p:pic>
        <p:nvPicPr>
          <p:cNvPr id="5" name="Picture 4"/>
          <p:cNvPicPr>
            <a:picLocks noChangeAspect="1"/>
          </p:cNvPicPr>
          <p:nvPr/>
        </p:nvPicPr>
        <p:blipFill>
          <a:blip r:embed="rId2"/>
          <a:stretch>
            <a:fillRect/>
          </a:stretch>
        </p:blipFill>
        <p:spPr>
          <a:xfrm>
            <a:off x="914400" y="1524000"/>
            <a:ext cx="3578225" cy="3067050"/>
          </a:xfrm>
          <a:prstGeom prst="rect">
            <a:avLst/>
          </a:prstGeom>
        </p:spPr>
      </p:pic>
      <p:pic>
        <p:nvPicPr>
          <p:cNvPr id="6" name="Picture 5"/>
          <p:cNvPicPr>
            <a:picLocks noChangeAspect="1"/>
          </p:cNvPicPr>
          <p:nvPr/>
        </p:nvPicPr>
        <p:blipFill>
          <a:blip r:embed="rId3"/>
          <a:stretch>
            <a:fillRect/>
          </a:stretch>
        </p:blipFill>
        <p:spPr>
          <a:xfrm>
            <a:off x="4520498" y="1524001"/>
            <a:ext cx="3556702" cy="3067050"/>
          </a:xfrm>
          <a:prstGeom prst="rect">
            <a:avLst/>
          </a:prstGeom>
        </p:spPr>
      </p:pic>
      <p:pic>
        <p:nvPicPr>
          <p:cNvPr id="7" name="Picture 6"/>
          <p:cNvPicPr>
            <a:picLocks noChangeAspect="1"/>
          </p:cNvPicPr>
          <p:nvPr/>
        </p:nvPicPr>
        <p:blipFill>
          <a:blip r:embed="rId4"/>
          <a:stretch>
            <a:fillRect/>
          </a:stretch>
        </p:blipFill>
        <p:spPr>
          <a:xfrm>
            <a:off x="914400" y="4624001"/>
            <a:ext cx="3536315" cy="968854"/>
          </a:xfrm>
          <a:prstGeom prst="rect">
            <a:avLst/>
          </a:prstGeom>
        </p:spPr>
      </p:pic>
      <p:pic>
        <p:nvPicPr>
          <p:cNvPr id="8" name="Picture 7"/>
          <p:cNvPicPr>
            <a:picLocks noChangeAspect="1"/>
          </p:cNvPicPr>
          <p:nvPr/>
        </p:nvPicPr>
        <p:blipFill>
          <a:blip r:embed="rId5"/>
          <a:stretch>
            <a:fillRect/>
          </a:stretch>
        </p:blipFill>
        <p:spPr>
          <a:xfrm>
            <a:off x="4522557" y="4561673"/>
            <a:ext cx="3554643" cy="1000927"/>
          </a:xfrm>
          <a:prstGeom prst="rect">
            <a:avLst/>
          </a:prstGeom>
        </p:spPr>
      </p:pic>
    </p:spTree>
    <p:extLst>
      <p:ext uri="{BB962C8B-B14F-4D97-AF65-F5344CB8AC3E}">
        <p14:creationId xmlns:p14="http://schemas.microsoft.com/office/powerpoint/2010/main" val="188216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USNC/IECEx Certification Services</a:t>
            </a:r>
            <a:endParaRPr lang="en-US" dirty="0"/>
          </a:p>
        </p:txBody>
      </p:sp>
      <p:sp>
        <p:nvSpPr>
          <p:cNvPr id="3" name="Content Placeholder 2"/>
          <p:cNvSpPr>
            <a:spLocks noGrp="1"/>
          </p:cNvSpPr>
          <p:nvPr>
            <p:ph idx="1"/>
          </p:nvPr>
        </p:nvSpPr>
        <p:spPr/>
        <p:txBody>
          <a:bodyPr/>
          <a:lstStyle/>
          <a:p>
            <a:r>
              <a:rPr lang="en-US" dirty="0"/>
              <a:t>IECEx Certified Equipment Scheme</a:t>
            </a:r>
          </a:p>
          <a:p>
            <a:r>
              <a:rPr lang="en-US" dirty="0"/>
              <a:t>IECEx Certified Service Facilities Scheme</a:t>
            </a:r>
          </a:p>
          <a:p>
            <a:r>
              <a:rPr lang="en-US" dirty="0"/>
              <a:t>IECEx Certification of Personnel Competencies</a:t>
            </a:r>
          </a:p>
          <a:p>
            <a:r>
              <a:rPr lang="en-US" dirty="0"/>
              <a:t>IECEx Certified Mark Licensing System</a:t>
            </a:r>
          </a:p>
          <a:p>
            <a:r>
              <a:rPr lang="en-US" dirty="0"/>
              <a:t>IECEx Mobile App</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25</a:t>
            </a:fld>
            <a:endParaRPr lang="en-US" altLang="en-US" dirty="0"/>
          </a:p>
        </p:txBody>
      </p:sp>
      <p:pic>
        <p:nvPicPr>
          <p:cNvPr id="5" name="Picture 4"/>
          <p:cNvPicPr>
            <a:picLocks noChangeAspect="1"/>
          </p:cNvPicPr>
          <p:nvPr/>
        </p:nvPicPr>
        <p:blipFill>
          <a:blip r:embed="rId2"/>
          <a:stretch>
            <a:fillRect/>
          </a:stretch>
        </p:blipFill>
        <p:spPr>
          <a:xfrm>
            <a:off x="3386106" y="3659460"/>
            <a:ext cx="2228850" cy="2438400"/>
          </a:xfrm>
          <a:prstGeom prst="rect">
            <a:avLst/>
          </a:prstGeom>
        </p:spPr>
      </p:pic>
      <p:pic>
        <p:nvPicPr>
          <p:cNvPr id="6" name="Picture 5"/>
          <p:cNvPicPr>
            <a:picLocks noChangeAspect="1"/>
          </p:cNvPicPr>
          <p:nvPr/>
        </p:nvPicPr>
        <p:blipFill>
          <a:blip r:embed="rId3"/>
          <a:stretch>
            <a:fillRect/>
          </a:stretch>
        </p:blipFill>
        <p:spPr>
          <a:xfrm>
            <a:off x="6172200" y="3180829"/>
            <a:ext cx="2338356" cy="2786062"/>
          </a:xfrm>
          <a:prstGeom prst="rect">
            <a:avLst/>
          </a:prstGeom>
        </p:spPr>
      </p:pic>
    </p:spTree>
    <p:extLst>
      <p:ext uri="{BB962C8B-B14F-4D97-AF65-F5344CB8AC3E}">
        <p14:creationId xmlns:p14="http://schemas.microsoft.com/office/powerpoint/2010/main" val="3488806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dwords Kalite Puanı Nedir? - Adwords - SemSector İnterne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4300" y="2209800"/>
            <a:ext cx="2520729" cy="2362392"/>
          </a:xfrm>
          <a:prstGeom prst="rect">
            <a:avLst/>
          </a:prstGeom>
        </p:spPr>
      </p:pic>
      <p:sp>
        <p:nvSpPr>
          <p:cNvPr id="2" name="Title 1"/>
          <p:cNvSpPr>
            <a:spLocks noGrp="1"/>
          </p:cNvSpPr>
          <p:nvPr>
            <p:ph type="title"/>
          </p:nvPr>
        </p:nvSpPr>
        <p:spPr/>
        <p:txBody>
          <a:bodyPr/>
          <a:lstStyle/>
          <a:p>
            <a:r>
              <a:rPr lang="en-US" dirty="0" smtClean="0"/>
              <a:t>USNC/IECQ Certification Services</a:t>
            </a:r>
            <a:endParaRPr lang="en-US" dirty="0"/>
          </a:p>
        </p:txBody>
      </p:sp>
      <p:sp>
        <p:nvSpPr>
          <p:cNvPr id="3" name="Content Placeholder 2"/>
          <p:cNvSpPr>
            <a:spLocks noGrp="1"/>
          </p:cNvSpPr>
          <p:nvPr>
            <p:ph idx="1"/>
          </p:nvPr>
        </p:nvSpPr>
        <p:spPr/>
        <p:txBody>
          <a:bodyPr/>
          <a:lstStyle/>
          <a:p>
            <a:r>
              <a:rPr lang="en-US" sz="1800" dirty="0"/>
              <a:t>IECQ AP - Approved Process Scheme </a:t>
            </a:r>
          </a:p>
          <a:p>
            <a:pPr lvl="1"/>
            <a:r>
              <a:rPr lang="en-US" sz="1600" dirty="0"/>
              <a:t>Certification of sub-processes for component manufacture</a:t>
            </a:r>
          </a:p>
          <a:p>
            <a:r>
              <a:rPr lang="en-US" sz="1800" dirty="0"/>
              <a:t>IECQ AC - Approved Components Scheme</a:t>
            </a:r>
          </a:p>
          <a:p>
            <a:pPr lvl="1"/>
            <a:r>
              <a:rPr lang="en-US" sz="1600" dirty="0"/>
              <a:t>Certification of components, products, materials, &amp; </a:t>
            </a:r>
            <a:r>
              <a:rPr lang="en-US" sz="1600" dirty="0" smtClean="0"/>
              <a:t/>
            </a:r>
            <a:br>
              <a:rPr lang="en-US" sz="1600" dirty="0" smtClean="0"/>
            </a:br>
            <a:r>
              <a:rPr lang="en-US" sz="1600" dirty="0" smtClean="0"/>
              <a:t>assemblies</a:t>
            </a:r>
            <a:endParaRPr lang="en-US" sz="1600" dirty="0"/>
          </a:p>
          <a:p>
            <a:endParaRPr lang="en-US" sz="1800" dirty="0"/>
          </a:p>
          <a:p>
            <a:r>
              <a:rPr lang="en-US" sz="1800" dirty="0"/>
              <a:t>IECQ AQP - Automotive Qualification Program</a:t>
            </a:r>
          </a:p>
          <a:p>
            <a:r>
              <a:rPr lang="en-US" sz="1800" dirty="0"/>
              <a:t>IECQ LED - Scheme for LED Lighting </a:t>
            </a:r>
          </a:p>
          <a:p>
            <a:r>
              <a:rPr lang="en-US" sz="1800" dirty="0"/>
              <a:t>IECQ ADHP – Avionic, Defense, &amp; High Performance Scheme</a:t>
            </a:r>
          </a:p>
          <a:p>
            <a:r>
              <a:rPr lang="en-US" sz="1800" dirty="0"/>
              <a:t>IECQ CAP – Counterfeit Avoidance </a:t>
            </a:r>
            <a:r>
              <a:rPr lang="en-US" sz="1800" dirty="0" smtClean="0"/>
              <a:t>Program</a:t>
            </a:r>
            <a:endParaRPr lang="en-US" sz="1800" dirty="0"/>
          </a:p>
          <a:p>
            <a:r>
              <a:rPr lang="en-US" sz="1800" dirty="0"/>
              <a:t>IECQ HSPM – Hazardous Substances Process </a:t>
            </a:r>
            <a:r>
              <a:rPr lang="en-US" sz="1800" dirty="0" smtClean="0"/>
              <a:t>Mgmt. </a:t>
            </a:r>
            <a:r>
              <a:rPr lang="en-US" sz="1800" dirty="0"/>
              <a:t>Scheme</a:t>
            </a:r>
          </a:p>
          <a:p>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26</a:t>
            </a:fld>
            <a:endParaRPr lang="en-US" altLang="en-US" dirty="0"/>
          </a:p>
        </p:txBody>
      </p:sp>
    </p:spTree>
    <p:extLst>
      <p:ext uri="{BB962C8B-B14F-4D97-AF65-F5344CB8AC3E}">
        <p14:creationId xmlns:p14="http://schemas.microsoft.com/office/powerpoint/2010/main" val="1267049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IECRE Certification Services</a:t>
            </a:r>
            <a:endParaRPr lang="en-US" dirty="0"/>
          </a:p>
        </p:txBody>
      </p:sp>
      <p:sp>
        <p:nvSpPr>
          <p:cNvPr id="3" name="Content Placeholder 2"/>
          <p:cNvSpPr>
            <a:spLocks noGrp="1"/>
          </p:cNvSpPr>
          <p:nvPr>
            <p:ph idx="1"/>
          </p:nvPr>
        </p:nvSpPr>
        <p:spPr>
          <a:xfrm>
            <a:off x="3962400" y="1600200"/>
            <a:ext cx="4724400" cy="4525963"/>
          </a:xfrm>
        </p:spPr>
        <p:txBody>
          <a:bodyPr/>
          <a:lstStyle/>
          <a:p>
            <a:r>
              <a:rPr lang="en-US" sz="1800" dirty="0"/>
              <a:t>IECRE System is organized into </a:t>
            </a:r>
            <a:r>
              <a:rPr lang="en-US" sz="1800" dirty="0" smtClean="0"/>
              <a:t/>
            </a:r>
            <a:br>
              <a:rPr lang="en-US" sz="1800" dirty="0" smtClean="0"/>
            </a:br>
            <a:r>
              <a:rPr lang="en-US" sz="1800" dirty="0" smtClean="0"/>
              <a:t>three </a:t>
            </a:r>
            <a:r>
              <a:rPr lang="en-US" sz="1800" dirty="0"/>
              <a:t>Sectors:</a:t>
            </a:r>
          </a:p>
          <a:p>
            <a:pPr lvl="1"/>
            <a:r>
              <a:rPr lang="en-US" sz="1600" dirty="0"/>
              <a:t>Marine Energy</a:t>
            </a:r>
          </a:p>
          <a:p>
            <a:pPr lvl="1"/>
            <a:r>
              <a:rPr lang="en-US" sz="1600" dirty="0"/>
              <a:t>Wind Energy</a:t>
            </a:r>
          </a:p>
          <a:p>
            <a:pPr lvl="1"/>
            <a:r>
              <a:rPr lang="en-US" sz="1600" dirty="0"/>
              <a:t>Solar PV Energy</a:t>
            </a:r>
          </a:p>
          <a:p>
            <a:r>
              <a:rPr lang="en-US" sz="1800" dirty="0"/>
              <a:t>Each of these sectors will be able to operate Schemes that cover</a:t>
            </a:r>
          </a:p>
          <a:p>
            <a:pPr lvl="1"/>
            <a:r>
              <a:rPr lang="en-US" sz="1600" dirty="0"/>
              <a:t>products, e.g. components and systems</a:t>
            </a:r>
          </a:p>
          <a:p>
            <a:pPr lvl="1"/>
            <a:r>
              <a:rPr lang="en-US" sz="1600" dirty="0"/>
              <a:t>services, e.g. installations and other related offers of the sector</a:t>
            </a:r>
          </a:p>
          <a:p>
            <a:pPr lvl="1"/>
            <a:r>
              <a:rPr lang="en-US" sz="1600" dirty="0"/>
              <a:t>personnel, e.g. covering the competence of those working in the sector</a:t>
            </a:r>
          </a:p>
          <a:p>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27</a:t>
            </a:fld>
            <a:endParaRPr lang="en-US" altLang="en-US" dirty="0"/>
          </a:p>
        </p:txBody>
      </p:sp>
      <p:pic>
        <p:nvPicPr>
          <p:cNvPr id="5" name="Picture 4" descr="Οικολόγοι Πράσινοι - Απαράδεκτες οι δηλώσεις του νέου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649" y="2362200"/>
            <a:ext cx="3474351" cy="2218562"/>
          </a:xfrm>
          <a:prstGeom prst="rect">
            <a:avLst/>
          </a:prstGeom>
        </p:spPr>
      </p:pic>
    </p:spTree>
    <p:extLst>
      <p:ext uri="{BB962C8B-B14F-4D97-AF65-F5344CB8AC3E}">
        <p14:creationId xmlns:p14="http://schemas.microsoft.com/office/powerpoint/2010/main" val="650412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Management </a:t>
            </a:r>
            <a:br>
              <a:rPr lang="en-US" dirty="0" smtClean="0"/>
            </a:br>
            <a:r>
              <a:rPr lang="en-US" dirty="0" smtClean="0"/>
              <a:t>Committee (TMC)</a:t>
            </a:r>
            <a:endParaRPr lang="en-US" dirty="0"/>
          </a:p>
        </p:txBody>
      </p:sp>
      <p:sp>
        <p:nvSpPr>
          <p:cNvPr id="3" name="Content Placeholder 2"/>
          <p:cNvSpPr>
            <a:spLocks noGrp="1"/>
          </p:cNvSpPr>
          <p:nvPr>
            <p:ph idx="1"/>
          </p:nvPr>
        </p:nvSpPr>
        <p:spPr/>
        <p:txBody>
          <a:bodyPr/>
          <a:lstStyle/>
          <a:p>
            <a:r>
              <a:rPr lang="en-US" dirty="0"/>
              <a:t>The USNC Technical Management Committee is responsible for ensuring the proper and expeditious development of technical </a:t>
            </a:r>
            <a:r>
              <a:rPr lang="en-US" dirty="0" smtClean="0"/>
              <a:t>work</a:t>
            </a:r>
            <a:endParaRPr lang="en-US" dirty="0"/>
          </a:p>
          <a:p>
            <a:r>
              <a:rPr lang="en-US" dirty="0" smtClean="0"/>
              <a:t>The TMC </a:t>
            </a:r>
            <a:r>
              <a:rPr lang="en-US" dirty="0"/>
              <a:t>is comprised of not more than twenty-one (21) individuals </a:t>
            </a:r>
          </a:p>
          <a:p>
            <a:pPr lvl="1"/>
            <a:r>
              <a:rPr lang="en-US" dirty="0"/>
              <a:t>TMC members are proposed by the USNC voting members</a:t>
            </a:r>
          </a:p>
          <a:p>
            <a:pPr lvl="1"/>
            <a:r>
              <a:rPr lang="en-US" dirty="0"/>
              <a:t>Elected by USNC Council</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28</a:t>
            </a:fld>
            <a:endParaRPr lang="en-US" altLang="en-US" dirty="0"/>
          </a:p>
        </p:txBody>
      </p:sp>
    </p:spTree>
    <p:extLst>
      <p:ext uri="{BB962C8B-B14F-4D97-AF65-F5344CB8AC3E}">
        <p14:creationId xmlns:p14="http://schemas.microsoft.com/office/powerpoint/2010/main" val="2103146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 of the TMC Responsibilities</a:t>
            </a:r>
            <a:endParaRPr lang="en-US" dirty="0"/>
          </a:p>
        </p:txBody>
      </p:sp>
      <p:sp>
        <p:nvSpPr>
          <p:cNvPr id="3" name="Content Placeholder 2"/>
          <p:cNvSpPr>
            <a:spLocks noGrp="1"/>
          </p:cNvSpPr>
          <p:nvPr>
            <p:ph idx="1"/>
          </p:nvPr>
        </p:nvSpPr>
        <p:spPr/>
        <p:txBody>
          <a:bodyPr numCol="2"/>
          <a:lstStyle/>
          <a:p>
            <a:r>
              <a:rPr lang="en-US" sz="1400" dirty="0" smtClean="0"/>
              <a:t>Developing </a:t>
            </a:r>
            <a:r>
              <a:rPr lang="en-US" sz="1400" dirty="0"/>
              <a:t>US positions before the IEC SMB and other regional/international bodies;</a:t>
            </a:r>
          </a:p>
          <a:p>
            <a:r>
              <a:rPr lang="en-US" sz="1400" dirty="0" smtClean="0"/>
              <a:t>Approving </a:t>
            </a:r>
            <a:r>
              <a:rPr lang="en-US" sz="1400" dirty="0"/>
              <a:t>designations of Technical Advisors (TAs), Deputy Technical Advisors (DTAs), and TAG Administrators;</a:t>
            </a:r>
          </a:p>
          <a:p>
            <a:r>
              <a:rPr lang="en-US" sz="1400" dirty="0" smtClean="0"/>
              <a:t>Approving </a:t>
            </a:r>
            <a:r>
              <a:rPr lang="en-US" sz="1400" dirty="0"/>
              <a:t>designations of Secretaries and Assistant Secretaries of US Secretariats of IEC Committees;</a:t>
            </a:r>
          </a:p>
          <a:p>
            <a:r>
              <a:rPr lang="en-US" sz="1400" dirty="0" smtClean="0"/>
              <a:t>Approving </a:t>
            </a:r>
            <a:r>
              <a:rPr lang="en-US" sz="1400" dirty="0"/>
              <a:t>nominations of US Chairs for IEC TCs/SCs/Systems Committees (SyCs);</a:t>
            </a:r>
          </a:p>
          <a:p>
            <a:r>
              <a:rPr lang="en-US" sz="1400" dirty="0" smtClean="0"/>
              <a:t>Authorizing </a:t>
            </a:r>
            <a:r>
              <a:rPr lang="en-US" sz="1400" dirty="0"/>
              <a:t>invitations to host TC/SC meetings in the US;</a:t>
            </a:r>
          </a:p>
          <a:p>
            <a:r>
              <a:rPr lang="en-US" sz="1400" dirty="0" smtClean="0"/>
              <a:t>Designating </a:t>
            </a:r>
            <a:r>
              <a:rPr lang="en-US" sz="1400" dirty="0"/>
              <a:t>TAGs for each IEC technical committee and subcommittee in which the US elects to participate</a:t>
            </a:r>
            <a:r>
              <a:rPr lang="en-US" sz="1400" dirty="0" smtClean="0"/>
              <a:t>;</a:t>
            </a:r>
          </a:p>
          <a:p>
            <a:endParaRPr lang="en-US" sz="1400" dirty="0"/>
          </a:p>
          <a:p>
            <a:r>
              <a:rPr lang="en-US" sz="1400" dirty="0" smtClean="0"/>
              <a:t>Establishing</a:t>
            </a:r>
            <a:r>
              <a:rPr lang="en-US" sz="1400" dirty="0"/>
              <a:t>, as appropriate, </a:t>
            </a:r>
            <a:r>
              <a:rPr lang="en-US" sz="1400" dirty="0" smtClean="0"/>
              <a:t/>
            </a:r>
            <a:br>
              <a:rPr lang="en-US" sz="1400" dirty="0" smtClean="0"/>
            </a:br>
            <a:r>
              <a:rPr lang="en-US" sz="1400" dirty="0" smtClean="0"/>
              <a:t>committees </a:t>
            </a:r>
            <a:r>
              <a:rPr lang="en-US" sz="1400" dirty="0"/>
              <a:t>to cover US participation in SMB activities;</a:t>
            </a:r>
          </a:p>
          <a:p>
            <a:r>
              <a:rPr lang="en-US" sz="1400" dirty="0" smtClean="0"/>
              <a:t>Reviewing </a:t>
            </a:r>
            <a:r>
              <a:rPr lang="en-US" sz="1400" dirty="0"/>
              <a:t>and voting on all recommendations to surrender a Secretariat of an IEC Committee;</a:t>
            </a:r>
          </a:p>
          <a:p>
            <a:r>
              <a:rPr lang="en-US" sz="1400" dirty="0" smtClean="0"/>
              <a:t>Coordinating </a:t>
            </a:r>
            <a:r>
              <a:rPr lang="en-US" sz="1400" dirty="0"/>
              <a:t>with USNC CAPCC to resolve any standards technical issues;</a:t>
            </a:r>
          </a:p>
          <a:p>
            <a:r>
              <a:rPr lang="en-US" sz="1400" dirty="0" smtClean="0"/>
              <a:t>Approving </a:t>
            </a:r>
            <a:r>
              <a:rPr lang="en-US" sz="1400" dirty="0"/>
              <a:t>TAG Operating </a:t>
            </a:r>
            <a:r>
              <a:rPr lang="en-US" sz="1400" dirty="0" smtClean="0"/>
              <a:t>Procedures;</a:t>
            </a:r>
          </a:p>
          <a:p>
            <a:r>
              <a:rPr lang="en-US" sz="1400" dirty="0" smtClean="0"/>
              <a:t>Reporting </a:t>
            </a:r>
            <a:r>
              <a:rPr lang="en-US" sz="1400" dirty="0"/>
              <a:t>to USNC Council after each meeting.</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29</a:t>
            </a:fld>
            <a:endParaRPr lang="en-US" altLang="en-US" dirty="0"/>
          </a:p>
        </p:txBody>
      </p:sp>
      <p:pic>
        <p:nvPicPr>
          <p:cNvPr id="5" name="Picture 4" descr="[フリーイラスト素材] イラスト, ネットワーク, インターネット, PC / パソコン / コンピュータ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4495800"/>
            <a:ext cx="1447800" cy="1447800"/>
          </a:xfrm>
          <a:prstGeom prst="rect">
            <a:avLst/>
          </a:prstGeom>
        </p:spPr>
      </p:pic>
    </p:spTree>
    <p:extLst>
      <p:ext uri="{BB962C8B-B14F-4D97-AF65-F5344CB8AC3E}">
        <p14:creationId xmlns:p14="http://schemas.microsoft.com/office/powerpoint/2010/main" val="3013152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III-B: Disclaimer</a:t>
            </a:r>
            <a:endParaRPr lang="en-US" dirty="0"/>
          </a:p>
        </p:txBody>
      </p:sp>
      <p:sp>
        <p:nvSpPr>
          <p:cNvPr id="3" name="Content Placeholder 2"/>
          <p:cNvSpPr>
            <a:spLocks noGrp="1"/>
          </p:cNvSpPr>
          <p:nvPr>
            <p:ph idx="1"/>
          </p:nvPr>
        </p:nvSpPr>
        <p:spPr/>
        <p:txBody>
          <a:bodyPr/>
          <a:lstStyle/>
          <a:p>
            <a:r>
              <a:rPr lang="en-US" sz="2400" dirty="0" smtClean="0"/>
              <a:t>The information contained in this self-taught </a:t>
            </a:r>
            <a:br>
              <a:rPr lang="en-US" sz="2400" dirty="0" smtClean="0"/>
            </a:br>
            <a:r>
              <a:rPr lang="en-US" sz="2400" dirty="0" smtClean="0"/>
              <a:t>learning module is intended as a summary of documents and procedures frequently used within the IEC and the USNC/IEC.</a:t>
            </a:r>
          </a:p>
          <a:p>
            <a:r>
              <a:rPr lang="en-US" sz="2400" dirty="0" smtClean="0"/>
              <a:t>For additional information about content addressed in this module, please contact the USNC/IEC Staff (</a:t>
            </a:r>
            <a:r>
              <a:rPr lang="en-US" sz="2400" dirty="0" smtClean="0">
                <a:hlinkClick r:id="rId2"/>
              </a:rPr>
              <a:t>usnc@ansi.org</a:t>
            </a:r>
            <a:r>
              <a:rPr lang="en-US" sz="2400" dirty="0" smtClean="0"/>
              <a:t>).</a:t>
            </a:r>
          </a:p>
          <a:p>
            <a:r>
              <a:rPr lang="en-US" sz="2400" dirty="0" smtClean="0"/>
              <a:t>Additional information is also available via </a:t>
            </a:r>
            <a:r>
              <a:rPr lang="en-US" sz="2400" dirty="0" smtClean="0">
                <a:hlinkClick r:id="rId3"/>
              </a:rPr>
              <a:t>ANSI Education and Training Services</a:t>
            </a:r>
            <a:r>
              <a:rPr lang="en-US" sz="2400" dirty="0" smtClean="0"/>
              <a:t>.</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a:t>
            </a:fld>
            <a:endParaRPr lang="en-US" altLang="en-US" dirty="0"/>
          </a:p>
        </p:txBody>
      </p:sp>
    </p:spTree>
    <p:extLst>
      <p:ext uri="{BB962C8B-B14F-4D97-AF65-F5344CB8AC3E}">
        <p14:creationId xmlns:p14="http://schemas.microsoft.com/office/powerpoint/2010/main" val="3673094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Advisory Groups (TAGs)</a:t>
            </a:r>
            <a:endParaRPr lang="en-US" dirty="0"/>
          </a:p>
        </p:txBody>
      </p:sp>
      <p:sp>
        <p:nvSpPr>
          <p:cNvPr id="3" name="Content Placeholder 2"/>
          <p:cNvSpPr>
            <a:spLocks noGrp="1"/>
          </p:cNvSpPr>
          <p:nvPr>
            <p:ph idx="1"/>
          </p:nvPr>
        </p:nvSpPr>
        <p:spPr/>
        <p:txBody>
          <a:bodyPr/>
          <a:lstStyle/>
          <a:p>
            <a:r>
              <a:rPr lang="en-US" dirty="0"/>
              <a:t>For each IEC TC and SC on which the USNC is a “P” (Participating) there shall be a U.S. Technical Advisory Group or </a:t>
            </a:r>
            <a:r>
              <a:rPr lang="en-US" b="1" dirty="0"/>
              <a:t>TAG</a:t>
            </a:r>
            <a:r>
              <a:rPr lang="en-US" dirty="0"/>
              <a:t>.</a:t>
            </a:r>
          </a:p>
          <a:p>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1400" i="1" dirty="0" smtClean="0">
                <a:solidFill>
                  <a:schemeClr val="bg2"/>
                </a:solidFill>
              </a:rPr>
              <a:t>For </a:t>
            </a:r>
            <a:r>
              <a:rPr lang="en-US" sz="1400" i="1" dirty="0">
                <a:solidFill>
                  <a:schemeClr val="bg2"/>
                </a:solidFill>
              </a:rPr>
              <a:t>additional information on USNC TAGs, please see Module </a:t>
            </a:r>
            <a:r>
              <a:rPr lang="en-US" sz="1400" i="1" dirty="0" smtClean="0">
                <a:solidFill>
                  <a:schemeClr val="bg2"/>
                </a:solidFill>
              </a:rPr>
              <a:t>2-B </a:t>
            </a:r>
            <a:r>
              <a:rPr lang="en-US" sz="1400" i="1" dirty="0">
                <a:solidFill>
                  <a:schemeClr val="bg2"/>
                </a:solidFill>
              </a:rPr>
              <a:t>of this USNC training program</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30</a:t>
            </a:fld>
            <a:endParaRPr lang="en-US" altLang="en-US" dirty="0"/>
          </a:p>
        </p:txBody>
      </p:sp>
      <p:pic>
        <p:nvPicPr>
          <p:cNvPr id="5" name="Picture 4" descr="Michael Stout's Blog-For students and teachers: OMG!! I'v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841624"/>
            <a:ext cx="3352800" cy="2043113"/>
          </a:xfrm>
          <a:prstGeom prst="rect">
            <a:avLst/>
          </a:prstGeom>
        </p:spPr>
      </p:pic>
    </p:spTree>
    <p:extLst>
      <p:ext uri="{BB962C8B-B14F-4D97-AF65-F5344CB8AC3E}">
        <p14:creationId xmlns:p14="http://schemas.microsoft.com/office/powerpoint/2010/main" val="2513715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t;strong&gt;yoda&lt;/strong&gt; MAGZ U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4834" y="2057400"/>
            <a:ext cx="2926080" cy="2601468"/>
          </a:xfrm>
          <a:prstGeom prst="rect">
            <a:avLst/>
          </a:prstGeom>
        </p:spPr>
      </p:pic>
      <p:sp>
        <p:nvSpPr>
          <p:cNvPr id="2" name="Title 1"/>
          <p:cNvSpPr>
            <a:spLocks noGrp="1"/>
          </p:cNvSpPr>
          <p:nvPr>
            <p:ph type="title"/>
          </p:nvPr>
        </p:nvSpPr>
        <p:spPr/>
        <p:txBody>
          <a:bodyPr/>
          <a:lstStyle/>
          <a:p>
            <a:r>
              <a:rPr lang="en-US" dirty="0" smtClean="0"/>
              <a:t>TMC Member – Technical Advisor (TA)</a:t>
            </a:r>
            <a:endParaRPr lang="en-US" dirty="0"/>
          </a:p>
        </p:txBody>
      </p:sp>
      <p:sp>
        <p:nvSpPr>
          <p:cNvPr id="3" name="Content Placeholder 2"/>
          <p:cNvSpPr>
            <a:spLocks noGrp="1"/>
          </p:cNvSpPr>
          <p:nvPr>
            <p:ph idx="1"/>
          </p:nvPr>
        </p:nvSpPr>
        <p:spPr>
          <a:xfrm>
            <a:off x="2926080" y="1600200"/>
            <a:ext cx="5760720" cy="4525963"/>
          </a:xfrm>
        </p:spPr>
        <p:txBody>
          <a:bodyPr/>
          <a:lstStyle/>
          <a:p>
            <a:r>
              <a:rPr lang="en-US" sz="2000" dirty="0"/>
              <a:t>Single point of technical contact for a </a:t>
            </a:r>
            <a:r>
              <a:rPr lang="en-US" sz="2000" dirty="0" smtClean="0"/>
              <a:t/>
            </a:r>
            <a:br>
              <a:rPr lang="en-US" sz="2000" dirty="0" smtClean="0"/>
            </a:br>
            <a:r>
              <a:rPr lang="en-US" sz="2000" dirty="0" smtClean="0"/>
              <a:t>USNC </a:t>
            </a:r>
            <a:r>
              <a:rPr lang="en-US" sz="2000" dirty="0"/>
              <a:t>TAG appointed by the </a:t>
            </a:r>
            <a:r>
              <a:rPr lang="en-US" sz="2000" dirty="0" smtClean="0"/>
              <a:t>Technical Management </a:t>
            </a:r>
            <a:r>
              <a:rPr lang="en-US" sz="2000" dirty="0"/>
              <a:t>Committee (TMC). The TA often serves as Chairman of the TAG</a:t>
            </a:r>
            <a:r>
              <a:rPr lang="en-US" sz="2000" dirty="0" smtClean="0"/>
              <a:t>.</a:t>
            </a:r>
          </a:p>
          <a:p>
            <a:r>
              <a:rPr lang="en-US" sz="2000" dirty="0"/>
              <a:t>A TA shall be appointed for a four (4) year term of office by the USNC Technical </a:t>
            </a:r>
            <a:r>
              <a:rPr lang="en-US" sz="2000" dirty="0" smtClean="0"/>
              <a:t>Management Committee </a:t>
            </a:r>
            <a:r>
              <a:rPr lang="en-US" sz="2000" dirty="0"/>
              <a:t>(TMC) for each IEC TC and SC on which the USNC elects to be a participating (“P”) </a:t>
            </a:r>
            <a:r>
              <a:rPr lang="en-US" sz="2000" dirty="0" smtClean="0"/>
              <a:t>member. A </a:t>
            </a:r>
            <a:r>
              <a:rPr lang="en-US" sz="2000" dirty="0"/>
              <a:t>TA shall be nominated by the responsible Group Manager (GM) to the TMC for its </a:t>
            </a:r>
            <a:r>
              <a:rPr lang="en-US" sz="2000" dirty="0" smtClean="0"/>
              <a:t>approval, on </a:t>
            </a:r>
            <a:r>
              <a:rPr lang="en-US" sz="2000" dirty="0"/>
              <a:t>recommendation from the related TAG.</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31</a:t>
            </a:fld>
            <a:endParaRPr lang="en-US" altLang="en-US" dirty="0"/>
          </a:p>
        </p:txBody>
      </p:sp>
    </p:spTree>
    <p:extLst>
      <p:ext uri="{BB962C8B-B14F-4D97-AF65-F5344CB8AC3E}">
        <p14:creationId xmlns:p14="http://schemas.microsoft.com/office/powerpoint/2010/main" val="2868856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Advisor Qualifications</a:t>
            </a:r>
            <a:endParaRPr lang="en-US" dirty="0"/>
          </a:p>
        </p:txBody>
      </p:sp>
      <p:sp>
        <p:nvSpPr>
          <p:cNvPr id="3" name="Content Placeholder 2"/>
          <p:cNvSpPr>
            <a:spLocks noGrp="1"/>
          </p:cNvSpPr>
          <p:nvPr>
            <p:ph idx="1"/>
          </p:nvPr>
        </p:nvSpPr>
        <p:spPr/>
        <p:txBody>
          <a:bodyPr/>
          <a:lstStyle/>
          <a:p>
            <a:r>
              <a:rPr lang="en-US" sz="2000" dirty="0"/>
              <a:t>The following are essential attributes that make somebody </a:t>
            </a:r>
            <a:r>
              <a:rPr lang="en-US" sz="2000" dirty="0" smtClean="0"/>
              <a:t/>
            </a:r>
            <a:br>
              <a:rPr lang="en-US" sz="2000" dirty="0" smtClean="0"/>
            </a:br>
            <a:r>
              <a:rPr lang="en-US" sz="2000" dirty="0" smtClean="0"/>
              <a:t>suitable </a:t>
            </a:r>
            <a:r>
              <a:rPr lang="en-US" sz="2000" dirty="0"/>
              <a:t>for appointment to a TA or </a:t>
            </a:r>
            <a:r>
              <a:rPr lang="en-US" sz="2000" dirty="0" smtClean="0"/>
              <a:t>DTA (Deputy Technical Advisor) position:</a:t>
            </a:r>
            <a:endParaRPr lang="en-US" sz="2000" dirty="0"/>
          </a:p>
          <a:p>
            <a:pPr lvl="1"/>
            <a:r>
              <a:rPr lang="en-US" sz="1800" dirty="0" smtClean="0"/>
              <a:t>technical </a:t>
            </a:r>
            <a:r>
              <a:rPr lang="en-US" sz="1800" dirty="0"/>
              <a:t>expertise in the subject area</a:t>
            </a:r>
          </a:p>
          <a:p>
            <a:pPr lvl="1"/>
            <a:r>
              <a:rPr lang="en-US" sz="1800" dirty="0" smtClean="0"/>
              <a:t>knowledge </a:t>
            </a:r>
            <a:r>
              <a:rPr lang="en-US" sz="1800" dirty="0"/>
              <a:t>of and recognition by the concerned part(s) of the U.S. industry sector</a:t>
            </a:r>
          </a:p>
          <a:p>
            <a:pPr lvl="1"/>
            <a:r>
              <a:rPr lang="en-US" sz="1800" dirty="0" smtClean="0"/>
              <a:t>negotiating </a:t>
            </a:r>
            <a:r>
              <a:rPr lang="en-US" sz="1800" dirty="0"/>
              <a:t>skills</a:t>
            </a:r>
          </a:p>
          <a:p>
            <a:pPr lvl="1"/>
            <a:r>
              <a:rPr lang="en-US" sz="1800" dirty="0" smtClean="0"/>
              <a:t>financial </a:t>
            </a:r>
            <a:r>
              <a:rPr lang="en-US" sz="1800" dirty="0"/>
              <a:t>and administrative support for travel and activities</a:t>
            </a:r>
          </a:p>
          <a:p>
            <a:pPr lvl="1"/>
            <a:r>
              <a:rPr lang="en-US" sz="1800" dirty="0" smtClean="0"/>
              <a:t>ability </a:t>
            </a:r>
            <a:r>
              <a:rPr lang="en-US" sz="1800" dirty="0"/>
              <a:t>to conduct business electronically</a:t>
            </a:r>
          </a:p>
          <a:p>
            <a:pPr lvl="1"/>
            <a:r>
              <a:rPr lang="en-US" sz="1800" dirty="0" smtClean="0"/>
              <a:t>understanding </a:t>
            </a:r>
            <a:r>
              <a:rPr lang="en-US" sz="1800" dirty="0"/>
              <a:t>of the IEC standards development process</a:t>
            </a:r>
          </a:p>
          <a:p>
            <a:pPr lvl="1"/>
            <a:r>
              <a:rPr lang="en-US" sz="1800" dirty="0" smtClean="0"/>
              <a:t>full </a:t>
            </a:r>
            <a:r>
              <a:rPr lang="en-US" sz="1800" dirty="0"/>
              <a:t>membership in the TAG</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32</a:t>
            </a:fld>
            <a:endParaRPr lang="en-US" altLang="en-US" dirty="0"/>
          </a:p>
        </p:txBody>
      </p:sp>
    </p:spTree>
    <p:extLst>
      <p:ext uri="{BB962C8B-B14F-4D97-AF65-F5344CB8AC3E}">
        <p14:creationId xmlns:p14="http://schemas.microsoft.com/office/powerpoint/2010/main" val="21160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Advisor Responsibilities</a:t>
            </a:r>
            <a:endParaRPr lang="en-US" dirty="0"/>
          </a:p>
        </p:txBody>
      </p:sp>
      <p:sp>
        <p:nvSpPr>
          <p:cNvPr id="3" name="Content Placeholder 2"/>
          <p:cNvSpPr>
            <a:spLocks noGrp="1"/>
          </p:cNvSpPr>
          <p:nvPr>
            <p:ph idx="1"/>
          </p:nvPr>
        </p:nvSpPr>
        <p:spPr/>
        <p:txBody>
          <a:bodyPr numCol="2"/>
          <a:lstStyle/>
          <a:p>
            <a:r>
              <a:rPr lang="en-US" sz="1600" dirty="0"/>
              <a:t>Helps to obtain nominees for U.S. Experts to participate on WGs</a:t>
            </a:r>
          </a:p>
          <a:p>
            <a:r>
              <a:rPr lang="en-US" sz="1600" dirty="0"/>
              <a:t>Arranges for existing U.S. national standards to be used as initial discussion drafts (as appropriate and with authorization)</a:t>
            </a:r>
          </a:p>
          <a:p>
            <a:r>
              <a:rPr lang="en-US" sz="1600" dirty="0"/>
              <a:t>Advocates the adoption and/or adaptation of IEC standards by U.S. standards developers, when desired by the cognizant industrial sector </a:t>
            </a:r>
          </a:p>
          <a:p>
            <a:r>
              <a:rPr lang="en-US" sz="1600" dirty="0"/>
              <a:t>Maintains liaison with other USNC TAs </a:t>
            </a:r>
          </a:p>
          <a:p>
            <a:endParaRPr lang="en-US" sz="1600" dirty="0" smtClean="0"/>
          </a:p>
          <a:p>
            <a:endParaRPr lang="en-US" sz="1600" dirty="0"/>
          </a:p>
          <a:p>
            <a:endParaRPr lang="en-US" sz="1600" dirty="0" smtClean="0"/>
          </a:p>
          <a:p>
            <a:r>
              <a:rPr lang="en-US" sz="1600" dirty="0" smtClean="0"/>
              <a:t>Anticipates </a:t>
            </a:r>
            <a:r>
              <a:rPr lang="en-US" sz="1600" dirty="0"/>
              <a:t>future programs of </a:t>
            </a:r>
            <a:r>
              <a:rPr lang="en-US" sz="1600" dirty="0" smtClean="0"/>
              <a:t/>
            </a:r>
            <a:br>
              <a:rPr lang="en-US" sz="1600" dirty="0" smtClean="0"/>
            </a:br>
            <a:r>
              <a:rPr lang="en-US" sz="1600" dirty="0" smtClean="0"/>
              <a:t>TC/SC </a:t>
            </a:r>
            <a:r>
              <a:rPr lang="en-US" sz="1600" dirty="0"/>
              <a:t>and IEC organizational changes that provide opportunities for U.S. leadership or influence</a:t>
            </a:r>
          </a:p>
          <a:p>
            <a:r>
              <a:rPr lang="en-US" sz="1600" dirty="0"/>
              <a:t>Provides for the continuity of U.S. participation and an assurance that U.S. consensus positions are developed and well represented </a:t>
            </a:r>
          </a:p>
          <a:p>
            <a:r>
              <a:rPr lang="en-US" sz="1600" dirty="0"/>
              <a:t>Informs GMs of TC/SC work </a:t>
            </a:r>
          </a:p>
          <a:p>
            <a:pPr lvl="1"/>
            <a:r>
              <a:rPr lang="en-US" sz="1400" dirty="0"/>
              <a:t>immediately raises any topics of interest or concern</a:t>
            </a:r>
          </a:p>
          <a:p>
            <a:pPr lvl="1"/>
            <a:r>
              <a:rPr lang="en-US" sz="1400" dirty="0"/>
              <a:t>provides annual reports</a:t>
            </a:r>
          </a:p>
          <a:p>
            <a:endParaRPr lang="en-US" sz="16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33</a:t>
            </a:fld>
            <a:endParaRPr lang="en-US" altLang="en-US" dirty="0"/>
          </a:p>
        </p:txBody>
      </p:sp>
    </p:spTree>
    <p:extLst>
      <p:ext uri="{BB962C8B-B14F-4D97-AF65-F5344CB8AC3E}">
        <p14:creationId xmlns:p14="http://schemas.microsoft.com/office/powerpoint/2010/main" val="1172918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Chair Responsibilities</a:t>
            </a:r>
            <a:endParaRPr lang="en-US" dirty="0"/>
          </a:p>
        </p:txBody>
      </p:sp>
      <p:sp>
        <p:nvSpPr>
          <p:cNvPr id="3" name="Content Placeholder 2"/>
          <p:cNvSpPr>
            <a:spLocks noGrp="1"/>
          </p:cNvSpPr>
          <p:nvPr>
            <p:ph idx="1"/>
          </p:nvPr>
        </p:nvSpPr>
        <p:spPr>
          <a:xfrm>
            <a:off x="3581400" y="1600200"/>
            <a:ext cx="5105400" cy="4525963"/>
          </a:xfrm>
        </p:spPr>
        <p:txBody>
          <a:bodyPr/>
          <a:lstStyle/>
          <a:p>
            <a:r>
              <a:rPr lang="en-US" dirty="0" smtClean="0"/>
              <a:t>The TA may serve as the </a:t>
            </a:r>
            <a:br>
              <a:rPr lang="en-US" dirty="0" smtClean="0"/>
            </a:br>
            <a:r>
              <a:rPr lang="en-US" dirty="0" smtClean="0"/>
              <a:t>Chair of a U.S. TAG</a:t>
            </a:r>
            <a:r>
              <a:rPr lang="en-US" dirty="0"/>
              <a:t/>
            </a:r>
            <a:br>
              <a:rPr lang="en-US" dirty="0"/>
            </a:br>
            <a:endParaRPr lang="en-US" dirty="0" smtClean="0"/>
          </a:p>
          <a:p>
            <a:r>
              <a:rPr lang="en-US" dirty="0" smtClean="0"/>
              <a:t>A Chair may also be appointed by the TA from the individual members of the TAG, subject to approval by a majority vote of the TAG</a:t>
            </a:r>
          </a:p>
          <a:p>
            <a:endParaRPr lang="en-US" dirty="0" smtClean="0"/>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34</a:t>
            </a:fld>
            <a:endParaRPr lang="en-US" altLang="en-US" dirty="0"/>
          </a:p>
        </p:txBody>
      </p:sp>
      <p:pic>
        <p:nvPicPr>
          <p:cNvPr id="5" name="Picture 4" descr="Funzioni strumentali al piano dell'offerta formativa ..."/>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57200" y="2286000"/>
            <a:ext cx="2580500" cy="2024358"/>
          </a:xfrm>
          <a:prstGeom prst="rect">
            <a:avLst/>
          </a:prstGeom>
        </p:spPr>
      </p:pic>
    </p:spTree>
    <p:extLst>
      <p:ext uri="{BB962C8B-B14F-4D97-AF65-F5344CB8AC3E}">
        <p14:creationId xmlns:p14="http://schemas.microsoft.com/office/powerpoint/2010/main" val="3631959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Deputy Technical Advisor (DTA)</a:t>
            </a:r>
            <a:endParaRPr lang="en-US" dirty="0"/>
          </a:p>
        </p:txBody>
      </p:sp>
      <p:sp>
        <p:nvSpPr>
          <p:cNvPr id="3" name="Content Placeholder 2"/>
          <p:cNvSpPr>
            <a:spLocks noGrp="1"/>
          </p:cNvSpPr>
          <p:nvPr>
            <p:ph idx="1"/>
          </p:nvPr>
        </p:nvSpPr>
        <p:spPr/>
        <p:txBody>
          <a:bodyPr/>
          <a:lstStyle/>
          <a:p>
            <a:r>
              <a:rPr lang="en-US" dirty="0"/>
              <a:t>One or more Deputy Technical Advisors (DTA) may </a:t>
            </a:r>
            <a:r>
              <a:rPr lang="en-US" dirty="0" smtClean="0"/>
              <a:t/>
            </a:r>
            <a:br>
              <a:rPr lang="en-US" dirty="0" smtClean="0"/>
            </a:br>
            <a:r>
              <a:rPr lang="en-US" dirty="0" smtClean="0"/>
              <a:t>be </a:t>
            </a:r>
            <a:r>
              <a:rPr lang="en-US" dirty="0"/>
              <a:t>appointed by the USNC TMC </a:t>
            </a:r>
            <a:endParaRPr lang="en-US" dirty="0" smtClean="0"/>
          </a:p>
          <a:p>
            <a:pPr lvl="1"/>
            <a:r>
              <a:rPr lang="en-US" dirty="0" smtClean="0"/>
              <a:t>Responsibilities </a:t>
            </a:r>
          </a:p>
          <a:p>
            <a:pPr lvl="2"/>
            <a:r>
              <a:rPr lang="en-US" dirty="0" smtClean="0"/>
              <a:t>Works </a:t>
            </a:r>
            <a:r>
              <a:rPr lang="en-US" dirty="0"/>
              <a:t>in concurrence with the TA / TAG Administrator </a:t>
            </a:r>
          </a:p>
          <a:p>
            <a:pPr lvl="2"/>
            <a:r>
              <a:rPr lang="en-US" dirty="0"/>
              <a:t>May attend meetings of the USNC TMC and participate as appropriate </a:t>
            </a:r>
          </a:p>
          <a:p>
            <a:pPr lvl="1"/>
            <a:r>
              <a:rPr lang="en-US" dirty="0"/>
              <a:t>Appointment Process and Term of Office</a:t>
            </a:r>
          </a:p>
          <a:p>
            <a:pPr lvl="2"/>
            <a:r>
              <a:rPr lang="en-US" dirty="0"/>
              <a:t>Term of office concurrent with TA</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35</a:t>
            </a:fld>
            <a:endParaRPr lang="en-US" altLang="en-US" dirty="0"/>
          </a:p>
        </p:txBody>
      </p:sp>
      <p:pic>
        <p:nvPicPr>
          <p:cNvPr id="5" name="Picture 4" descr="BIG IMAGE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4191000"/>
            <a:ext cx="1328092" cy="1295400"/>
          </a:xfrm>
          <a:prstGeom prst="rect">
            <a:avLst/>
          </a:prstGeom>
        </p:spPr>
      </p:pic>
    </p:spTree>
    <p:extLst>
      <p:ext uri="{BB962C8B-B14F-4D97-AF65-F5344CB8AC3E}">
        <p14:creationId xmlns:p14="http://schemas.microsoft.com/office/powerpoint/2010/main" val="3156336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Administrator</a:t>
            </a:r>
            <a:endParaRPr lang="en-US" dirty="0"/>
          </a:p>
        </p:txBody>
      </p:sp>
      <p:sp>
        <p:nvSpPr>
          <p:cNvPr id="3" name="Content Placeholder 2"/>
          <p:cNvSpPr>
            <a:spLocks noGrp="1"/>
          </p:cNvSpPr>
          <p:nvPr>
            <p:ph idx="1"/>
          </p:nvPr>
        </p:nvSpPr>
        <p:spPr>
          <a:xfrm>
            <a:off x="3581400" y="1600200"/>
            <a:ext cx="5105400" cy="4525963"/>
          </a:xfrm>
        </p:spPr>
        <p:txBody>
          <a:bodyPr/>
          <a:lstStyle/>
          <a:p>
            <a:r>
              <a:rPr lang="en-US" sz="2000" dirty="0"/>
              <a:t>Organization that is assigned by the Technical Management Committee to </a:t>
            </a:r>
            <a:r>
              <a:rPr lang="en-US" sz="2000" dirty="0" smtClean="0"/>
              <a:t>provide administrative </a:t>
            </a:r>
            <a:r>
              <a:rPr lang="en-US" sz="2000" dirty="0"/>
              <a:t>support for a TAG for a 4 year period</a:t>
            </a:r>
            <a:r>
              <a:rPr lang="en-US" sz="2000" dirty="0" smtClean="0"/>
              <a:t>.</a:t>
            </a:r>
          </a:p>
          <a:p>
            <a:r>
              <a:rPr lang="en-US" sz="2000" dirty="0"/>
              <a:t>The TAG Administrator shall appoint a TAG Secretary, an individual who is responsible for the </a:t>
            </a:r>
            <a:r>
              <a:rPr lang="en-US" sz="2000" dirty="0" smtClean="0"/>
              <a:t>day-to-day administration </a:t>
            </a:r>
            <a:r>
              <a:rPr lang="en-US" sz="2000" dirty="0"/>
              <a:t>of the TAG</a:t>
            </a:r>
            <a:r>
              <a:rPr lang="en-US" sz="2000" dirty="0" smtClean="0"/>
              <a:t>.</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36</a:t>
            </a:fld>
            <a:endParaRPr lang="en-US" altLang="en-US" dirty="0"/>
          </a:p>
        </p:txBody>
      </p:sp>
      <p:pic>
        <p:nvPicPr>
          <p:cNvPr id="5" name="Picture 4" descr="Invest It Wisely | Maximizing your EV in life - Par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554" y="2057400"/>
            <a:ext cx="2743200" cy="2743200"/>
          </a:xfrm>
          <a:prstGeom prst="rect">
            <a:avLst/>
          </a:prstGeom>
        </p:spPr>
      </p:pic>
    </p:spTree>
    <p:extLst>
      <p:ext uri="{BB962C8B-B14F-4D97-AF65-F5344CB8AC3E}">
        <p14:creationId xmlns:p14="http://schemas.microsoft.com/office/powerpoint/2010/main" val="3537301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lthinformatics - Regional Health Inform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362200"/>
            <a:ext cx="3215532" cy="2133600"/>
          </a:xfrm>
          <a:prstGeom prst="rect">
            <a:avLst/>
          </a:prstGeom>
        </p:spPr>
      </p:pic>
      <p:sp>
        <p:nvSpPr>
          <p:cNvPr id="2" name="Title 1"/>
          <p:cNvSpPr>
            <a:spLocks noGrp="1"/>
          </p:cNvSpPr>
          <p:nvPr>
            <p:ph type="title"/>
          </p:nvPr>
        </p:nvSpPr>
        <p:spPr/>
        <p:txBody>
          <a:bodyPr/>
          <a:lstStyle/>
          <a:p>
            <a:r>
              <a:rPr lang="en-US" dirty="0" smtClean="0"/>
              <a:t>TAG Secretary</a:t>
            </a:r>
            <a:endParaRPr lang="en-US" dirty="0"/>
          </a:p>
        </p:txBody>
      </p:sp>
      <p:sp>
        <p:nvSpPr>
          <p:cNvPr id="3" name="Content Placeholder 2"/>
          <p:cNvSpPr>
            <a:spLocks noGrp="1"/>
          </p:cNvSpPr>
          <p:nvPr>
            <p:ph idx="1"/>
          </p:nvPr>
        </p:nvSpPr>
        <p:spPr>
          <a:xfrm>
            <a:off x="457200" y="1600200"/>
            <a:ext cx="4800600" cy="4525963"/>
          </a:xfrm>
        </p:spPr>
        <p:txBody>
          <a:bodyPr/>
          <a:lstStyle/>
          <a:p>
            <a:r>
              <a:rPr lang="en-US" dirty="0"/>
              <a:t>Individual who is assigned by a TAG Administrator to provide day-to-day </a:t>
            </a:r>
            <a:r>
              <a:rPr lang="en-US" dirty="0" smtClean="0"/>
              <a:t>administrative support </a:t>
            </a:r>
            <a:r>
              <a:rPr lang="en-US" dirty="0"/>
              <a:t>for a TAG</a:t>
            </a:r>
            <a:r>
              <a:rPr lang="en-US" dirty="0" smtClean="0"/>
              <a:t>.</a:t>
            </a:r>
          </a:p>
          <a:p>
            <a:r>
              <a:rPr lang="en-US" dirty="0"/>
              <a:t>Neither the TAG Administrator nor the TAG Secretary has veto power over the decisions of the TAG</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37</a:t>
            </a:fld>
            <a:endParaRPr lang="en-US" altLang="en-US" dirty="0"/>
          </a:p>
        </p:txBody>
      </p:sp>
    </p:spTree>
    <p:extLst>
      <p:ext uri="{BB962C8B-B14F-4D97-AF65-F5344CB8AC3E}">
        <p14:creationId xmlns:p14="http://schemas.microsoft.com/office/powerpoint/2010/main" val="3177253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Secretary Responsibilities</a:t>
            </a:r>
            <a:endParaRPr lang="en-US" dirty="0"/>
          </a:p>
        </p:txBody>
      </p:sp>
      <p:sp>
        <p:nvSpPr>
          <p:cNvPr id="3" name="Content Placeholder 2"/>
          <p:cNvSpPr>
            <a:spLocks noGrp="1"/>
          </p:cNvSpPr>
          <p:nvPr>
            <p:ph idx="1"/>
          </p:nvPr>
        </p:nvSpPr>
        <p:spPr/>
        <p:txBody>
          <a:bodyPr/>
          <a:lstStyle/>
          <a:p>
            <a:r>
              <a:rPr lang="en-US" sz="2000" dirty="0"/>
              <a:t>Supports Technical Advisor (TA) in management of TAG with </a:t>
            </a:r>
            <a:r>
              <a:rPr lang="en-US" sz="2000" dirty="0" smtClean="0"/>
              <a:t/>
            </a:r>
            <a:br>
              <a:rPr lang="en-US" sz="2000" dirty="0" smtClean="0"/>
            </a:br>
            <a:r>
              <a:rPr lang="en-US" sz="2000" dirty="0" smtClean="0"/>
              <a:t>TAG </a:t>
            </a:r>
            <a:r>
              <a:rPr lang="en-US" sz="2000" dirty="0"/>
              <a:t>meetings, document management and distribution, records, rosters, minutes and voting results</a:t>
            </a:r>
          </a:p>
          <a:p>
            <a:pPr lvl="1"/>
            <a:r>
              <a:rPr lang="en-US" sz="1800" dirty="0"/>
              <a:t>Supports the TA in organizing and maintaining the TAG</a:t>
            </a:r>
          </a:p>
          <a:p>
            <a:pPr lvl="1"/>
            <a:r>
              <a:rPr lang="en-US" sz="1800" dirty="0"/>
              <a:t>Provides for administrative services, including arrangements for TAG meetings, document distribution and record keeping, preparations of minutes and voting results, etc.</a:t>
            </a:r>
          </a:p>
          <a:p>
            <a:pPr lvl="1"/>
            <a:r>
              <a:rPr lang="en-US" sz="1800" dirty="0"/>
              <a:t>Transmits U.S. positions on relevant IEC TC/SC issues and votes to the USNC Office</a:t>
            </a:r>
          </a:p>
          <a:p>
            <a:pPr lvl="1"/>
            <a:r>
              <a:rPr lang="en-US" sz="1800" dirty="0"/>
              <a:t>Works to maintain the viability of the USNC TAG Participation Fee program</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38</a:t>
            </a:fld>
            <a:endParaRPr lang="en-US" altLang="en-US" dirty="0"/>
          </a:p>
        </p:txBody>
      </p:sp>
    </p:spTree>
    <p:extLst>
      <p:ext uri="{BB962C8B-B14F-4D97-AF65-F5344CB8AC3E}">
        <p14:creationId xmlns:p14="http://schemas.microsoft.com/office/powerpoint/2010/main" val="3653689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Manager (GM)</a:t>
            </a:r>
            <a:endParaRPr lang="en-US" dirty="0"/>
          </a:p>
        </p:txBody>
      </p:sp>
      <p:sp>
        <p:nvSpPr>
          <p:cNvPr id="3" name="Content Placeholder 2"/>
          <p:cNvSpPr>
            <a:spLocks noGrp="1"/>
          </p:cNvSpPr>
          <p:nvPr>
            <p:ph idx="1"/>
          </p:nvPr>
        </p:nvSpPr>
        <p:spPr/>
        <p:txBody>
          <a:bodyPr/>
          <a:lstStyle/>
          <a:p>
            <a:r>
              <a:rPr lang="en-US" sz="2000" dirty="0"/>
              <a:t>Each </a:t>
            </a:r>
            <a:r>
              <a:rPr lang="en-US" sz="2000" dirty="0" smtClean="0"/>
              <a:t>member of </a:t>
            </a:r>
            <a:r>
              <a:rPr lang="en-US" sz="2000" dirty="0"/>
              <a:t>the </a:t>
            </a:r>
            <a:r>
              <a:rPr lang="en-US" sz="2000" dirty="0" smtClean="0"/>
              <a:t>TMC is assigned </a:t>
            </a:r>
            <a:r>
              <a:rPr lang="en-US" sz="2000" dirty="0"/>
              <a:t>as </a:t>
            </a:r>
            <a:r>
              <a:rPr lang="en-US" sz="2000" dirty="0" smtClean="0"/>
              <a:t>Group </a:t>
            </a:r>
            <a:r>
              <a:rPr lang="en-US" sz="2000" dirty="0"/>
              <a:t>Manager to a selection of USNC </a:t>
            </a:r>
            <a:r>
              <a:rPr lang="en-US" sz="2000" dirty="0" smtClean="0"/>
              <a:t>TAGS. The GM:</a:t>
            </a:r>
          </a:p>
          <a:p>
            <a:pPr lvl="1"/>
            <a:r>
              <a:rPr lang="en-US" sz="1800" dirty="0" smtClean="0"/>
              <a:t>Serves </a:t>
            </a:r>
            <a:r>
              <a:rPr lang="en-US" sz="1800" dirty="0"/>
              <a:t>as a liaison between the TAGs and the TMC</a:t>
            </a:r>
          </a:p>
          <a:p>
            <a:pPr lvl="1"/>
            <a:r>
              <a:rPr lang="en-US" sz="1800" dirty="0"/>
              <a:t>Provides general direction for USNC participation in assigned TAGs</a:t>
            </a:r>
          </a:p>
          <a:p>
            <a:pPr lvl="1"/>
            <a:r>
              <a:rPr lang="en-US" sz="1800" dirty="0"/>
              <a:t>Provides overall guidance and assistance to the assigned TAs/DTAs, TAG Administrators and TAGs</a:t>
            </a:r>
          </a:p>
          <a:p>
            <a:pPr lvl="1"/>
            <a:r>
              <a:rPr lang="en-US" sz="1800" dirty="0"/>
              <a:t>Monitors and gives assistance for all assigned USNC Secretariats</a:t>
            </a:r>
          </a:p>
          <a:p>
            <a:pPr lvl="1"/>
            <a:r>
              <a:rPr lang="en-US" sz="1800" dirty="0"/>
              <a:t>Offers recommendations for TAs, U.S. Chairs and Secretaries of IEC committees</a:t>
            </a:r>
          </a:p>
          <a:p>
            <a:pPr lvl="1"/>
            <a:r>
              <a:rPr lang="en-US" sz="1800" dirty="0"/>
              <a:t>Helps to resolve problems, conflicts and appeals that may arise</a:t>
            </a:r>
          </a:p>
          <a:p>
            <a:pPr lvl="1"/>
            <a:r>
              <a:rPr lang="en-US" sz="1800" dirty="0"/>
              <a:t>Provides coordination contact for other GMs and their assigned TAGs</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39</a:t>
            </a:fld>
            <a:endParaRPr lang="en-US" altLang="en-US" dirty="0"/>
          </a:p>
        </p:txBody>
      </p:sp>
    </p:spTree>
    <p:extLst>
      <p:ext uri="{BB962C8B-B14F-4D97-AF65-F5344CB8AC3E}">
        <p14:creationId xmlns:p14="http://schemas.microsoft.com/office/powerpoint/2010/main" val="394671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Materials &amp; </a:t>
            </a:r>
            <a:br>
              <a:rPr lang="en-US" dirty="0" smtClean="0"/>
            </a:br>
            <a:r>
              <a:rPr lang="en-US" dirty="0" smtClean="0"/>
              <a:t>Source Documents</a:t>
            </a:r>
            <a:endParaRPr lang="en-US" dirty="0"/>
          </a:p>
        </p:txBody>
      </p:sp>
      <p:sp>
        <p:nvSpPr>
          <p:cNvPr id="3" name="Content Placeholder 2"/>
          <p:cNvSpPr>
            <a:spLocks noGrp="1"/>
          </p:cNvSpPr>
          <p:nvPr>
            <p:ph idx="1"/>
          </p:nvPr>
        </p:nvSpPr>
        <p:spPr/>
        <p:txBody>
          <a:bodyPr/>
          <a:lstStyle/>
          <a:p>
            <a:r>
              <a:rPr lang="en-US" sz="1800" dirty="0">
                <a:hlinkClick r:id="rId2"/>
              </a:rPr>
              <a:t>ISO/IEC Directives, Part 1: </a:t>
            </a:r>
            <a:r>
              <a:rPr lang="en-US" sz="1800" dirty="0" smtClean="0">
                <a:hlinkClick r:id="rId2"/>
              </a:rPr>
              <a:t>2017</a:t>
            </a:r>
            <a:r>
              <a:rPr lang="en-US" sz="1800" dirty="0" smtClean="0"/>
              <a:t> </a:t>
            </a:r>
            <a:br>
              <a:rPr lang="en-US" sz="1800" dirty="0" smtClean="0"/>
            </a:br>
            <a:r>
              <a:rPr lang="en-US" sz="1800" i="1" dirty="0" smtClean="0"/>
              <a:t>Procedures </a:t>
            </a:r>
            <a:r>
              <a:rPr lang="en-US" sz="1800" i="1" dirty="0"/>
              <a:t>for the technical </a:t>
            </a:r>
            <a:r>
              <a:rPr lang="en-US" sz="1800" i="1" dirty="0" smtClean="0"/>
              <a:t>work </a:t>
            </a:r>
            <a:endParaRPr lang="en-US" sz="1800" i="1" dirty="0"/>
          </a:p>
          <a:p>
            <a:r>
              <a:rPr lang="en-US" sz="1800" dirty="0">
                <a:hlinkClick r:id="rId3"/>
              </a:rPr>
              <a:t>ISO/IEC Directives, Part 2: </a:t>
            </a:r>
            <a:r>
              <a:rPr lang="en-US" sz="1800" dirty="0" smtClean="0">
                <a:hlinkClick r:id="rId3"/>
              </a:rPr>
              <a:t>2016</a:t>
            </a:r>
            <a:r>
              <a:rPr lang="en-US" sz="1800" dirty="0" smtClean="0"/>
              <a:t/>
            </a:r>
            <a:br>
              <a:rPr lang="en-US" sz="1800" dirty="0" smtClean="0"/>
            </a:br>
            <a:r>
              <a:rPr lang="en-US" sz="1800" i="1" dirty="0" smtClean="0"/>
              <a:t>Rules </a:t>
            </a:r>
            <a:r>
              <a:rPr lang="en-US" sz="1800" i="1" dirty="0"/>
              <a:t>for the structure and drafting of International Standards</a:t>
            </a:r>
          </a:p>
          <a:p>
            <a:r>
              <a:rPr lang="fr-FR" sz="1800" dirty="0">
                <a:hlinkClick r:id="rId4"/>
              </a:rPr>
              <a:t>ISO/IEC Directives, Part 1:2017 + IEC Supplement:2017</a:t>
            </a:r>
            <a:r>
              <a:rPr lang="en-US" sz="1800" dirty="0" smtClean="0"/>
              <a:t/>
            </a:r>
            <a:br>
              <a:rPr lang="en-US" sz="1800" dirty="0" smtClean="0"/>
            </a:br>
            <a:r>
              <a:rPr lang="en-US" sz="1800" dirty="0" smtClean="0"/>
              <a:t>Procedures </a:t>
            </a:r>
            <a:r>
              <a:rPr lang="en-US" sz="1800" dirty="0"/>
              <a:t>specific to IEC </a:t>
            </a:r>
          </a:p>
          <a:p>
            <a:r>
              <a:rPr lang="en-US" sz="1800" dirty="0">
                <a:hlinkClick r:id="rId5"/>
              </a:rPr>
              <a:t>IEC Statutes and Rules of Procedures </a:t>
            </a:r>
            <a:r>
              <a:rPr lang="en-US" sz="1800" dirty="0"/>
              <a:t/>
            </a:r>
            <a:br>
              <a:rPr lang="en-US" sz="1800" dirty="0"/>
            </a:br>
            <a:r>
              <a:rPr lang="en-US" sz="1800" i="1" dirty="0" smtClean="0"/>
              <a:t>IEC </a:t>
            </a:r>
            <a:r>
              <a:rPr lang="en-US" sz="1800" i="1" dirty="0"/>
              <a:t>membership and participation </a:t>
            </a:r>
            <a:r>
              <a:rPr lang="en-US" sz="1800" i="1" dirty="0" smtClean="0"/>
              <a:t>procedures</a:t>
            </a:r>
          </a:p>
          <a:p>
            <a:r>
              <a:rPr lang="en-US" sz="1800" dirty="0" smtClean="0">
                <a:hlinkClick r:id="rId6"/>
              </a:rPr>
              <a:t>USNC </a:t>
            </a:r>
            <a:r>
              <a:rPr lang="en-US" sz="1800" dirty="0">
                <a:hlinkClick r:id="rId6"/>
              </a:rPr>
              <a:t>Statutes and Rules of </a:t>
            </a:r>
            <a:r>
              <a:rPr lang="en-US" sz="1800" dirty="0" smtClean="0">
                <a:hlinkClick r:id="rId6"/>
              </a:rPr>
              <a:t>Procedure: 2005</a:t>
            </a:r>
            <a:endParaRPr lang="en-US" sz="1800" dirty="0"/>
          </a:p>
          <a:p>
            <a:r>
              <a:rPr lang="en-US" sz="1800" dirty="0">
                <a:hlinkClick r:id="rId7"/>
              </a:rPr>
              <a:t>Model Operating Procedures for USNC/IEC </a:t>
            </a:r>
            <a:r>
              <a:rPr lang="en-US" sz="1800" dirty="0" smtClean="0">
                <a:hlinkClick r:id="rId7"/>
              </a:rPr>
              <a:t>TAGS: 2014</a:t>
            </a:r>
            <a:endParaRPr lang="en-US" sz="1800" dirty="0"/>
          </a:p>
          <a:p>
            <a:r>
              <a:rPr lang="en-US" sz="1800" dirty="0">
                <a:hlinkClick r:id="rId8"/>
              </a:rPr>
              <a:t>Guide for U.S. Delegates to meetings of ISO and the IEC</a:t>
            </a:r>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a:t>
            </a:fld>
            <a:endParaRPr lang="en-US" altLang="en-US" dirty="0"/>
          </a:p>
        </p:txBody>
      </p:sp>
    </p:spTree>
    <p:extLst>
      <p:ext uri="{BB962C8B-B14F-4D97-AF65-F5344CB8AC3E}">
        <p14:creationId xmlns:p14="http://schemas.microsoft.com/office/powerpoint/2010/main" val="2837475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Sociology of Socializ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667000"/>
            <a:ext cx="2704723" cy="1655618"/>
          </a:xfrm>
          <a:prstGeom prst="rect">
            <a:avLst/>
          </a:prstGeom>
        </p:spPr>
      </p:pic>
      <p:sp>
        <p:nvSpPr>
          <p:cNvPr id="2" name="Title 1"/>
          <p:cNvSpPr>
            <a:spLocks noGrp="1"/>
          </p:cNvSpPr>
          <p:nvPr>
            <p:ph type="title"/>
          </p:nvPr>
        </p:nvSpPr>
        <p:spPr/>
        <p:txBody>
          <a:bodyPr/>
          <a:lstStyle/>
          <a:p>
            <a:r>
              <a:rPr lang="en-US" dirty="0" smtClean="0"/>
              <a:t>TAG Members</a:t>
            </a:r>
            <a:endParaRPr lang="en-US" dirty="0"/>
          </a:p>
        </p:txBody>
      </p:sp>
      <p:sp>
        <p:nvSpPr>
          <p:cNvPr id="3" name="Content Placeholder 2"/>
          <p:cNvSpPr>
            <a:spLocks noGrp="1"/>
          </p:cNvSpPr>
          <p:nvPr>
            <p:ph idx="1"/>
          </p:nvPr>
        </p:nvSpPr>
        <p:spPr>
          <a:xfrm>
            <a:off x="2514600" y="1600200"/>
            <a:ext cx="6172200" cy="4525963"/>
          </a:xfrm>
        </p:spPr>
        <p:txBody>
          <a:bodyPr/>
          <a:lstStyle/>
          <a:p>
            <a:r>
              <a:rPr lang="en-US" sz="2000" dirty="0"/>
              <a:t>Any U. S. national interested parties </a:t>
            </a:r>
            <a:r>
              <a:rPr lang="en-US" sz="2000" dirty="0" smtClean="0"/>
              <a:t>directly</a:t>
            </a:r>
            <a:br>
              <a:rPr lang="en-US" sz="2000" dirty="0" smtClean="0"/>
            </a:br>
            <a:r>
              <a:rPr lang="en-US" sz="2000" dirty="0" smtClean="0"/>
              <a:t>and </a:t>
            </a:r>
            <a:r>
              <a:rPr lang="en-US" sz="2000" dirty="0"/>
              <a:t>materially affected by the work of the TC/SC may participate as members of a USNC-approved </a:t>
            </a:r>
            <a:r>
              <a:rPr lang="en-US" sz="2000" dirty="0" smtClean="0"/>
              <a:t>TAG</a:t>
            </a:r>
            <a:endParaRPr lang="en-US" sz="2000" dirty="0"/>
          </a:p>
          <a:p>
            <a:pPr lvl="1"/>
            <a:r>
              <a:rPr lang="en-US" sz="1800" dirty="0"/>
              <a:t>The process for developing USNC positions provide an opportunity for fair and equitable participation without dominance by any single interest </a:t>
            </a:r>
          </a:p>
          <a:p>
            <a:pPr lvl="1"/>
            <a:r>
              <a:rPr lang="en-US" sz="1800" dirty="0"/>
              <a:t>At least three (3) voting members are required for viability of the TAG</a:t>
            </a:r>
          </a:p>
          <a:p>
            <a:pPr lvl="1"/>
            <a:r>
              <a:rPr lang="en-US" sz="1800" dirty="0"/>
              <a:t>An annual TAG participation fee of $295 is required</a:t>
            </a:r>
          </a:p>
          <a:p>
            <a:pPr lvl="1"/>
            <a:r>
              <a:rPr lang="en-US" sz="1800" dirty="0"/>
              <a:t>All appointed USNC Experts are considered participating members of their related TAG</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40</a:t>
            </a:fld>
            <a:endParaRPr lang="en-US" altLang="en-US" dirty="0"/>
          </a:p>
        </p:txBody>
      </p:sp>
    </p:spTree>
    <p:extLst>
      <p:ext uri="{BB962C8B-B14F-4D97-AF65-F5344CB8AC3E}">
        <p14:creationId xmlns:p14="http://schemas.microsoft.com/office/powerpoint/2010/main" val="2259521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WG, PT or MT </a:t>
            </a:r>
            <a:r>
              <a:rPr lang="en-US" dirty="0" smtClean="0"/>
              <a:t>Experts Responsibilities</a:t>
            </a:r>
            <a:endParaRPr lang="en-US" dirty="0"/>
          </a:p>
        </p:txBody>
      </p:sp>
      <p:sp>
        <p:nvSpPr>
          <p:cNvPr id="3" name="Content Placeholder 2"/>
          <p:cNvSpPr>
            <a:spLocks noGrp="1"/>
          </p:cNvSpPr>
          <p:nvPr>
            <p:ph idx="1"/>
          </p:nvPr>
        </p:nvSpPr>
        <p:spPr/>
        <p:txBody>
          <a:bodyPr/>
          <a:lstStyle/>
          <a:p>
            <a:r>
              <a:rPr lang="en-US" dirty="0"/>
              <a:t>Working Group (WG), Project Team (PT) or Maintenance Team (MT) experts are individual subject matter experts who are encouraged to promote the position of their respective national committees within the discussions of an IEC group</a:t>
            </a:r>
          </a:p>
          <a:p>
            <a:pPr lvl="1"/>
            <a:r>
              <a:rPr lang="en-US" dirty="0"/>
              <a:t>U.S. experts are appointed for their individual expertise, not as representatives of USNC positions</a:t>
            </a:r>
          </a:p>
          <a:p>
            <a:pPr lvl="1"/>
            <a:r>
              <a:rPr lang="en-US" dirty="0"/>
              <a:t>These experts are encouraged, however, to work closely with the related U.S. TAGs so that consistent positions will be taken when official voting is required </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41</a:t>
            </a:fld>
            <a:endParaRPr lang="en-US" altLang="en-US" dirty="0"/>
          </a:p>
        </p:txBody>
      </p:sp>
    </p:spTree>
    <p:extLst>
      <p:ext uri="{BB962C8B-B14F-4D97-AF65-F5344CB8AC3E}">
        <p14:creationId xmlns:p14="http://schemas.microsoft.com/office/powerpoint/2010/main" val="58621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Constituent Training Program</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42</a:t>
            </a:fld>
            <a:endParaRPr lang="en-US" altLang="en-US" dirty="0"/>
          </a:p>
        </p:txBody>
      </p:sp>
      <p:sp>
        <p:nvSpPr>
          <p:cNvPr id="5" name="Content Placeholder 2"/>
          <p:cNvSpPr>
            <a:spLocks noGrp="1"/>
          </p:cNvSpPr>
          <p:nvPr>
            <p:ph idx="1"/>
          </p:nvPr>
        </p:nvSpPr>
        <p:spPr>
          <a:xfrm>
            <a:off x="457200" y="1600200"/>
            <a:ext cx="8229600" cy="4525963"/>
          </a:xfrm>
        </p:spPr>
        <p:txBody>
          <a:bodyPr/>
          <a:lstStyle/>
          <a:p>
            <a:endParaRPr lang="en-US" dirty="0"/>
          </a:p>
          <a:p>
            <a:pPr marL="0" indent="0" algn="ctr">
              <a:buNone/>
            </a:pPr>
            <a:r>
              <a:rPr lang="en-US" sz="6000" b="1" i="1" dirty="0" smtClean="0"/>
              <a:t>Module III-B </a:t>
            </a:r>
          </a:p>
          <a:p>
            <a:pPr marL="0" indent="0" algn="ctr">
              <a:buNone/>
            </a:pPr>
            <a:r>
              <a:rPr lang="en-US" sz="6000" b="1" i="1" dirty="0" smtClean="0">
                <a:solidFill>
                  <a:srgbClr val="00B050"/>
                </a:solidFill>
              </a:rPr>
              <a:t>Complete</a:t>
            </a:r>
            <a:endParaRPr lang="en-US" sz="6000" b="1" i="1" dirty="0">
              <a:solidFill>
                <a:srgbClr val="00B050"/>
              </a:solidFill>
            </a:endParaRPr>
          </a:p>
        </p:txBody>
      </p:sp>
    </p:spTree>
    <p:extLst>
      <p:ext uri="{BB962C8B-B14F-4D97-AF65-F5344CB8AC3E}">
        <p14:creationId xmlns:p14="http://schemas.microsoft.com/office/powerpoint/2010/main" val="13221735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562600"/>
            <a:ext cx="2743200" cy="1143000"/>
          </a:xfrm>
          <a:prstGeom prst="rect">
            <a:avLst/>
          </a:prstGeom>
          <a:solidFill>
            <a:srgbClr val="4C565F"/>
          </a:solidFill>
        </p:spPr>
        <p:txBody>
          <a:bodyPr wrap="square" rtlCol="0">
            <a:spAutoFit/>
          </a:bodyPr>
          <a:lstStyle/>
          <a:p>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570483"/>
            <a:ext cx="1676400" cy="113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Leadership and Guidance </a:t>
            </a:r>
            <a:br>
              <a:rPr lang="en-US" dirty="0"/>
            </a:br>
            <a:r>
              <a:rPr lang="en-US" dirty="0"/>
              <a:t>for USNC Technical Activities</a:t>
            </a:r>
          </a:p>
        </p:txBody>
      </p:sp>
      <p:sp>
        <p:nvSpPr>
          <p:cNvPr id="3" name="Content Placeholder 2"/>
          <p:cNvSpPr>
            <a:spLocks noGrp="1"/>
          </p:cNvSpPr>
          <p:nvPr>
            <p:ph idx="1"/>
          </p:nvPr>
        </p:nvSpPr>
        <p:spPr/>
        <p:txBody>
          <a:bodyPr numCol="2"/>
          <a:lstStyle/>
          <a:p>
            <a:r>
              <a:rPr lang="en-US" sz="2000" dirty="0"/>
              <a:t>USNC Members</a:t>
            </a:r>
          </a:p>
          <a:p>
            <a:r>
              <a:rPr lang="en-US" sz="2000" dirty="0"/>
              <a:t>USNC/IEC Officers</a:t>
            </a:r>
          </a:p>
          <a:p>
            <a:r>
              <a:rPr lang="en-US" sz="2000" dirty="0"/>
              <a:t>USNC/IEC Council Members</a:t>
            </a:r>
          </a:p>
          <a:p>
            <a:r>
              <a:rPr lang="en-US" sz="2000" dirty="0"/>
              <a:t>Conformity Assessment Policy Coordinating Committee (CAPCC)</a:t>
            </a:r>
          </a:p>
          <a:p>
            <a:pPr lvl="1"/>
            <a:r>
              <a:rPr lang="en-US" sz="1800" dirty="0"/>
              <a:t>USNC/IECEE</a:t>
            </a:r>
          </a:p>
          <a:p>
            <a:pPr lvl="1"/>
            <a:r>
              <a:rPr lang="en-US" sz="1800" dirty="0"/>
              <a:t>USNC/IECEx</a:t>
            </a:r>
          </a:p>
          <a:p>
            <a:pPr lvl="1"/>
            <a:r>
              <a:rPr lang="en-US" sz="1800" dirty="0"/>
              <a:t>USNC/IECQ</a:t>
            </a:r>
          </a:p>
          <a:p>
            <a:pPr lvl="1"/>
            <a:r>
              <a:rPr lang="en-US" sz="1800" dirty="0"/>
              <a:t>USNC/IECRE</a:t>
            </a:r>
          </a:p>
          <a:p>
            <a:pPr marL="0" indent="0">
              <a:buNone/>
            </a:pPr>
            <a:endParaRPr lang="en-US" sz="2000" dirty="0"/>
          </a:p>
          <a:p>
            <a:r>
              <a:rPr lang="en-US" sz="2000" dirty="0" smtClean="0"/>
              <a:t>Technical </a:t>
            </a:r>
            <a:r>
              <a:rPr lang="en-US" sz="2000" dirty="0"/>
              <a:t>Management Committee (TMC)</a:t>
            </a:r>
          </a:p>
          <a:p>
            <a:pPr lvl="1"/>
            <a:r>
              <a:rPr lang="en-US" sz="1800" dirty="0"/>
              <a:t>Group Managers</a:t>
            </a:r>
          </a:p>
          <a:p>
            <a:pPr lvl="1"/>
            <a:r>
              <a:rPr lang="en-US" sz="1800" dirty="0"/>
              <a:t>Technical Advisors</a:t>
            </a:r>
          </a:p>
          <a:p>
            <a:pPr lvl="1"/>
            <a:r>
              <a:rPr lang="en-US" sz="1800" dirty="0"/>
              <a:t>Deputy Technical Advisors</a:t>
            </a:r>
          </a:p>
          <a:p>
            <a:pPr lvl="1"/>
            <a:r>
              <a:rPr lang="en-US" sz="1800" dirty="0"/>
              <a:t>TAG Administrator</a:t>
            </a:r>
          </a:p>
          <a:p>
            <a:pPr lvl="1"/>
            <a:r>
              <a:rPr lang="en-US" sz="1800" dirty="0"/>
              <a:t>TAG Secretary</a:t>
            </a:r>
          </a:p>
          <a:p>
            <a:pPr lvl="1"/>
            <a:r>
              <a:rPr lang="en-US" sz="1800" dirty="0"/>
              <a:t>TAG Members</a:t>
            </a:r>
          </a:p>
          <a:p>
            <a:pPr lvl="1"/>
            <a:r>
              <a:rPr lang="en-US" sz="1800" dirty="0"/>
              <a:t>Experts (WG, PT, MT)</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a:t>
            </a:fld>
            <a:endParaRPr lang="en-US" altLang="en-US" dirty="0"/>
          </a:p>
        </p:txBody>
      </p:sp>
    </p:spTree>
    <p:extLst>
      <p:ext uri="{BB962C8B-B14F-4D97-AF65-F5344CB8AC3E}">
        <p14:creationId xmlns:p14="http://schemas.microsoft.com/office/powerpoint/2010/main" val="2184679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USNC/IEC Members</a:t>
            </a:r>
            <a:endParaRPr lang="en-US" dirty="0"/>
          </a:p>
        </p:txBody>
      </p:sp>
      <p:sp>
        <p:nvSpPr>
          <p:cNvPr id="3" name="Content Placeholder 2"/>
          <p:cNvSpPr>
            <a:spLocks noGrp="1"/>
          </p:cNvSpPr>
          <p:nvPr>
            <p:ph idx="1"/>
          </p:nvPr>
        </p:nvSpPr>
        <p:spPr/>
        <p:txBody>
          <a:bodyPr/>
          <a:lstStyle/>
          <a:p>
            <a:r>
              <a:rPr lang="en-US" sz="2000" dirty="0"/>
              <a:t>The broad-based USNC/IEC constituency represents the stakeholders in the U.S. electrotechnical </a:t>
            </a:r>
            <a:r>
              <a:rPr lang="en-US" sz="2000" dirty="0" smtClean="0"/>
              <a:t>community</a:t>
            </a:r>
            <a:endParaRPr lang="en-US" sz="2000" dirty="0"/>
          </a:p>
          <a:p>
            <a:pPr lvl="1"/>
            <a:r>
              <a:rPr lang="en-US" sz="1800" dirty="0"/>
              <a:t>The USNC/IEC includes representatives of academia, consumers, government agencies, manufacturers, professional societies, testing organizations, trade associations and more</a:t>
            </a:r>
          </a:p>
          <a:p>
            <a:r>
              <a:rPr lang="en-US" sz="2000" dirty="0"/>
              <a:t>ANSI members may become voting members of the USNC upon determination of material interest, provided they are </a:t>
            </a:r>
            <a:r>
              <a:rPr lang="en-US" sz="2000" dirty="0" smtClean="0"/>
              <a:t>also</a:t>
            </a:r>
            <a:endParaRPr lang="en-US" sz="2000" dirty="0"/>
          </a:p>
          <a:p>
            <a:pPr lvl="1"/>
            <a:r>
              <a:rPr lang="en-US" sz="1800" dirty="0"/>
              <a:t>organizations serving as TAG Administrators and/or TC/SC Administrative Secretariats and having paid the requisite fees</a:t>
            </a:r>
            <a:r>
              <a:rPr lang="en-US" sz="1800" dirty="0" smtClean="0"/>
              <a:t>.</a:t>
            </a:r>
            <a:endParaRPr lang="en-US" sz="1800" dirty="0"/>
          </a:p>
          <a:p>
            <a:pPr marL="914400" lvl="2" indent="0">
              <a:buNone/>
            </a:pPr>
            <a:r>
              <a:rPr lang="en-US" sz="1600" dirty="0"/>
              <a:t>or </a:t>
            </a:r>
          </a:p>
          <a:p>
            <a:pPr lvl="1"/>
            <a:r>
              <a:rPr lang="en-US" sz="1800" dirty="0"/>
              <a:t>entities which have expressed interest in participating in the USNC and have paid the USNC Organizational fee.</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a:t>
            </a:fld>
            <a:endParaRPr lang="en-US" altLang="en-US" dirty="0"/>
          </a:p>
        </p:txBody>
      </p:sp>
    </p:spTree>
    <p:extLst>
      <p:ext uri="{BB962C8B-B14F-4D97-AF65-F5344CB8AC3E}">
        <p14:creationId xmlns:p14="http://schemas.microsoft.com/office/powerpoint/2010/main" val="55211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tochaemprende - PromotoresG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533" y="2133600"/>
            <a:ext cx="4133850" cy="3149600"/>
          </a:xfrm>
          <a:prstGeom prst="rect">
            <a:avLst/>
          </a:prstGeom>
        </p:spPr>
      </p:pic>
      <p:sp>
        <p:nvSpPr>
          <p:cNvPr id="2" name="Title 1"/>
          <p:cNvSpPr>
            <a:spLocks noGrp="1"/>
          </p:cNvSpPr>
          <p:nvPr>
            <p:ph type="title"/>
          </p:nvPr>
        </p:nvSpPr>
        <p:spPr/>
        <p:txBody>
          <a:bodyPr/>
          <a:lstStyle/>
          <a:p>
            <a:r>
              <a:rPr lang="en-US" dirty="0" smtClean="0"/>
              <a:t>USNC/IEC Officers</a:t>
            </a:r>
            <a:endParaRPr lang="en-US" dirty="0"/>
          </a:p>
        </p:txBody>
      </p:sp>
      <p:sp>
        <p:nvSpPr>
          <p:cNvPr id="3" name="Content Placeholder 2"/>
          <p:cNvSpPr>
            <a:spLocks noGrp="1"/>
          </p:cNvSpPr>
          <p:nvPr>
            <p:ph idx="1"/>
          </p:nvPr>
        </p:nvSpPr>
        <p:spPr>
          <a:xfrm>
            <a:off x="457200" y="1600200"/>
            <a:ext cx="5486400" cy="4525963"/>
          </a:xfrm>
        </p:spPr>
        <p:txBody>
          <a:bodyPr/>
          <a:lstStyle/>
          <a:p>
            <a:r>
              <a:rPr lang="en-US" dirty="0"/>
              <a:t>President</a:t>
            </a:r>
          </a:p>
          <a:p>
            <a:r>
              <a:rPr lang="en-US" dirty="0" smtClean="0"/>
              <a:t>Vice </a:t>
            </a:r>
            <a:r>
              <a:rPr lang="en-US" dirty="0"/>
              <a:t>President – </a:t>
            </a:r>
            <a:r>
              <a:rPr lang="en-US" dirty="0" smtClean="0"/>
              <a:t>Technical</a:t>
            </a:r>
          </a:p>
          <a:p>
            <a:r>
              <a:rPr lang="en-US" dirty="0" smtClean="0"/>
              <a:t>Vice President – Conformity Assessment</a:t>
            </a:r>
            <a:endParaRPr lang="en-US" dirty="0"/>
          </a:p>
          <a:p>
            <a:r>
              <a:rPr lang="en-US" dirty="0"/>
              <a:t>Vice President – Finance</a:t>
            </a:r>
          </a:p>
          <a:p>
            <a:r>
              <a:rPr lang="en-US" dirty="0" smtClean="0"/>
              <a:t>General Secretary</a:t>
            </a:r>
          </a:p>
          <a:p>
            <a:r>
              <a:rPr lang="en-US" dirty="0" smtClean="0"/>
              <a:t>Past-President</a:t>
            </a:r>
            <a:endParaRPr lang="en-US" dirty="0"/>
          </a:p>
          <a:p>
            <a:r>
              <a:rPr lang="en-US" dirty="0"/>
              <a:t>President-Elect </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a:t>
            </a:fld>
            <a:endParaRPr lang="en-US" altLang="en-US" dirty="0"/>
          </a:p>
        </p:txBody>
      </p:sp>
    </p:spTree>
    <p:extLst>
      <p:ext uri="{BB962C8B-B14F-4D97-AF65-F5344CB8AC3E}">
        <p14:creationId xmlns:p14="http://schemas.microsoft.com/office/powerpoint/2010/main" val="100094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President Responsibilities</a:t>
            </a:r>
            <a:endParaRPr lang="en-US" dirty="0"/>
          </a:p>
        </p:txBody>
      </p:sp>
      <p:sp>
        <p:nvSpPr>
          <p:cNvPr id="3" name="Content Placeholder 2"/>
          <p:cNvSpPr>
            <a:spLocks noGrp="1"/>
          </p:cNvSpPr>
          <p:nvPr>
            <p:ph idx="1"/>
          </p:nvPr>
        </p:nvSpPr>
        <p:spPr>
          <a:xfrm>
            <a:off x="457200" y="1524000"/>
            <a:ext cx="8229600" cy="4525963"/>
          </a:xfrm>
        </p:spPr>
        <p:txBody>
          <a:bodyPr numCol="2"/>
          <a:lstStyle/>
          <a:p>
            <a:r>
              <a:rPr lang="en-US" sz="1600" dirty="0"/>
              <a:t>National</a:t>
            </a:r>
          </a:p>
          <a:p>
            <a:pPr lvl="1"/>
            <a:r>
              <a:rPr lang="en-US" sz="1400" dirty="0"/>
              <a:t>Serves as the principal representative of the USNC and chair meetings of the USNC and the USNC Council</a:t>
            </a:r>
          </a:p>
          <a:p>
            <a:pPr lvl="1"/>
            <a:r>
              <a:rPr lang="en-US" sz="1400" dirty="0"/>
              <a:t>Serves as an ex-officio member, without vote, on USNC Standing Committees</a:t>
            </a:r>
          </a:p>
          <a:p>
            <a:pPr lvl="1"/>
            <a:r>
              <a:rPr lang="en-US" sz="1400" dirty="0"/>
              <a:t>Serves as spokesperson for the USNC</a:t>
            </a:r>
          </a:p>
          <a:p>
            <a:pPr lvl="1"/>
            <a:r>
              <a:rPr lang="en-US" sz="1400" dirty="0"/>
              <a:t>Provides overall guidance and direction to the USNC General Secretary in the administration of USNC activities</a:t>
            </a:r>
          </a:p>
          <a:p>
            <a:pPr lvl="1"/>
            <a:r>
              <a:rPr lang="en-US" sz="1400" dirty="0"/>
              <a:t>Serves on the ANSI Board of Directors and Executive Committee</a:t>
            </a:r>
          </a:p>
          <a:p>
            <a:endParaRPr lang="en-US" sz="1600" dirty="0" smtClean="0"/>
          </a:p>
          <a:p>
            <a:endParaRPr lang="en-US" sz="1600" dirty="0"/>
          </a:p>
          <a:p>
            <a:endParaRPr lang="en-US" sz="1600" dirty="0" smtClean="0"/>
          </a:p>
          <a:p>
            <a:r>
              <a:rPr lang="en-US" sz="1600" dirty="0" smtClean="0"/>
              <a:t>International </a:t>
            </a:r>
            <a:r>
              <a:rPr lang="en-US" sz="1600" dirty="0"/>
              <a:t>/ Regional</a:t>
            </a:r>
          </a:p>
          <a:p>
            <a:pPr lvl="1"/>
            <a:r>
              <a:rPr lang="en-US" sz="1400" dirty="0"/>
              <a:t>Serves as primary point of contact for IEC Central Office with USNC</a:t>
            </a:r>
          </a:p>
          <a:p>
            <a:pPr lvl="1"/>
            <a:r>
              <a:rPr lang="en-US" sz="1400" dirty="0"/>
              <a:t>Serves as USNC point of contact for groups such as CENELEC, COPANT, PASC, etc.</a:t>
            </a:r>
          </a:p>
          <a:p>
            <a:pPr lvl="1"/>
            <a:r>
              <a:rPr lang="en-US" sz="1400" dirty="0"/>
              <a:t>Represents the USNC when appointed to groups such as the IEC Council Board and IEC/CENELEC Management Coordination Group</a:t>
            </a:r>
          </a:p>
          <a:p>
            <a:pPr lvl="1"/>
            <a:r>
              <a:rPr lang="en-US" sz="1400" dirty="0"/>
              <a:t>Leads the U.S. Delegation to IEC General Meetings and Council Meetings</a:t>
            </a:r>
          </a:p>
          <a:p>
            <a:endParaRPr lang="en-US" sz="16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8</a:t>
            </a:fld>
            <a:endParaRPr lang="en-US" altLang="en-US" dirty="0"/>
          </a:p>
        </p:txBody>
      </p:sp>
    </p:spTree>
    <p:extLst>
      <p:ext uri="{BB962C8B-B14F-4D97-AF65-F5344CB8AC3E}">
        <p14:creationId xmlns:p14="http://schemas.microsoft.com/office/powerpoint/2010/main" val="225220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rbewil000 - cuban revolution a-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133600"/>
            <a:ext cx="2919706" cy="2900185"/>
          </a:xfrm>
          <a:prstGeom prst="rect">
            <a:avLst/>
          </a:prstGeom>
        </p:spPr>
      </p:pic>
      <p:sp>
        <p:nvSpPr>
          <p:cNvPr id="2" name="Title 1"/>
          <p:cNvSpPr>
            <a:spLocks noGrp="1"/>
          </p:cNvSpPr>
          <p:nvPr>
            <p:ph type="title"/>
          </p:nvPr>
        </p:nvSpPr>
        <p:spPr/>
        <p:txBody>
          <a:bodyPr/>
          <a:lstStyle/>
          <a:p>
            <a:r>
              <a:rPr lang="en-US" dirty="0" smtClean="0"/>
              <a:t>USNC President Term of Office </a:t>
            </a:r>
            <a:endParaRPr lang="en-US" dirty="0"/>
          </a:p>
        </p:txBody>
      </p:sp>
      <p:sp>
        <p:nvSpPr>
          <p:cNvPr id="3" name="Content Placeholder 2"/>
          <p:cNvSpPr>
            <a:spLocks noGrp="1"/>
          </p:cNvSpPr>
          <p:nvPr>
            <p:ph idx="1"/>
          </p:nvPr>
        </p:nvSpPr>
        <p:spPr>
          <a:xfrm>
            <a:off x="457200" y="1600200"/>
            <a:ext cx="4495800" cy="4525963"/>
          </a:xfrm>
        </p:spPr>
        <p:txBody>
          <a:bodyPr/>
          <a:lstStyle/>
          <a:p>
            <a:r>
              <a:rPr lang="en-US" dirty="0"/>
              <a:t>Elected by the USNC Council for a three (3) year term</a:t>
            </a:r>
          </a:p>
          <a:p>
            <a:pPr lvl="1"/>
            <a:r>
              <a:rPr lang="en-US" dirty="0"/>
              <a:t>One successive reelection possible</a:t>
            </a:r>
          </a:p>
          <a:p>
            <a:pPr lvl="1"/>
            <a:r>
              <a:rPr lang="en-US" dirty="0"/>
              <a:t>This may be in addition to any partial term previously served</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9</a:t>
            </a:fld>
            <a:endParaRPr lang="en-US" altLang="en-US" dirty="0"/>
          </a:p>
        </p:txBody>
      </p:sp>
    </p:spTree>
    <p:extLst>
      <p:ext uri="{BB962C8B-B14F-4D97-AF65-F5344CB8AC3E}">
        <p14:creationId xmlns:p14="http://schemas.microsoft.com/office/powerpoint/2010/main" val="41685605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d668751f2856d45ee00d63d8cccf028e">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5bf6c6996bc6d4b3bd22f31418018b28"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4.xml><?xml version="1.0" encoding="utf-8"?>
<p:properties xmlns:p="http://schemas.microsoft.com/office/2006/metadata/properties" xmlns:xsi="http://www.w3.org/2001/XMLSchema-instance" xmlns:pc="http://schemas.microsoft.com/office/infopath/2007/PartnerControls">
  <documentManagement>
    <Document_x0020_Date xmlns="d1f628b7-dc6e-45dc-9245-e5ecf578f20b" xsi:nil="true"/>
    <Action xmlns="d1f628b7-dc6e-45dc-9245-e5ecf578f20b">Keep</Action>
    <Keywords0 xmlns="d1f628b7-dc6e-45dc-9245-e5ecf578f20b" xsi:nil="true"/>
    <Description_x0020_2 xmlns="d1f628b7-dc6e-45dc-9245-e5ecf578f20b" xsi:nil="true"/>
    <Document_x0020_Type xmlns="d1f628b7-dc6e-45dc-9245-e5ecf578f20b" xsi:nil="true"/>
    <Description0 xmlns="d1f628b7-dc6e-45dc-9245-e5ecf578f20b" xsi:nil="true"/>
    <PublishingExpirationDate xmlns="http://schemas.microsoft.com/sharepoint/v3" xsi:nil="true"/>
    <PublishingStartDate xmlns="http://schemas.microsoft.com/sharepoint/v3" xsi:nil="true"/>
    <_dlc_DocId xmlns="bbd4acb0-43d6-4317-ab0b-803dc468f016">V7HW2WYZSAY5-2102554853-13849</_dlc_DocId>
    <_dlc_DocIdUrl xmlns="bbd4acb0-43d6-4317-ab0b-803dc468f016">
      <Url>https://share.ansi.org/_layouts/15/DocIdRedir.aspx?ID=V7HW2WYZSAY5-2102554853-13849</Url>
      <Description>V7HW2WYZSAY5-2102554853-13849</Description>
    </_dlc_DocIdUrl>
  </documentManagement>
</p:properties>
</file>

<file path=customXml/itemProps1.xml><?xml version="1.0" encoding="utf-8"?>
<ds:datastoreItem xmlns:ds="http://schemas.openxmlformats.org/officeDocument/2006/customXml" ds:itemID="{3D9698F9-DD73-4032-AE60-BD891797DF5E}"/>
</file>

<file path=customXml/itemProps2.xml><?xml version="1.0" encoding="utf-8"?>
<ds:datastoreItem xmlns:ds="http://schemas.openxmlformats.org/officeDocument/2006/customXml" ds:itemID="{4A6A5B4D-410A-431F-A9A3-12537420763B}"/>
</file>

<file path=customXml/itemProps3.xml><?xml version="1.0" encoding="utf-8"?>
<ds:datastoreItem xmlns:ds="http://schemas.openxmlformats.org/officeDocument/2006/customXml" ds:itemID="{F1B6FDE2-EB1B-4374-A438-A462CA04F5D8}"/>
</file>

<file path=customXml/itemProps4.xml><?xml version="1.0" encoding="utf-8"?>
<ds:datastoreItem xmlns:ds="http://schemas.openxmlformats.org/officeDocument/2006/customXml" ds:itemID="{F1B6FDE2-EB1B-4374-A438-A462CA04F5D8}"/>
</file>

<file path=docProps/app.xml><?xml version="1.0" encoding="utf-8"?>
<Properties xmlns="http://schemas.openxmlformats.org/officeDocument/2006/extended-properties" xmlns:vt="http://schemas.openxmlformats.org/officeDocument/2006/docPropsVTypes">
  <Template/>
  <TotalTime>7720</TotalTime>
  <Words>2017</Words>
  <Application>Microsoft Office PowerPoint</Application>
  <PresentationFormat>On-screen Show (4:3)</PresentationFormat>
  <Paragraphs>343</Paragraphs>
  <Slides>43</Slides>
  <Notes>8</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43</vt:i4>
      </vt:variant>
    </vt:vector>
  </HeadingPairs>
  <TitlesOfParts>
    <vt:vector size="54" baseType="lpstr">
      <vt:lpstr>Arial</vt:lpstr>
      <vt:lpstr>Calibri</vt:lpstr>
      <vt:lpstr>Monotype Sorts</vt:lpstr>
      <vt:lpstr>Symbol</vt:lpstr>
      <vt:lpstr>Trebuchet MS</vt:lpstr>
      <vt:lpstr>Wingdings</vt:lpstr>
      <vt:lpstr>Default Design</vt:lpstr>
      <vt:lpstr>1_Default Design</vt:lpstr>
      <vt:lpstr>2_Default Design</vt:lpstr>
      <vt:lpstr>Custom Design</vt:lpstr>
      <vt:lpstr>3_Default Design</vt:lpstr>
      <vt:lpstr>Module III-B: USNC/IEC Personnel  Roles and Responsibilities </vt:lpstr>
      <vt:lpstr>Module III-B: Learning Objectives</vt:lpstr>
      <vt:lpstr>Module III-B: Disclaimer</vt:lpstr>
      <vt:lpstr>Reference Materials &amp;  Source Documents</vt:lpstr>
      <vt:lpstr>Providing Leadership and Guidance  for USNC Technical Activities</vt:lpstr>
      <vt:lpstr>USNC/IEC Members</vt:lpstr>
      <vt:lpstr>USNC/IEC Officers</vt:lpstr>
      <vt:lpstr>USNC President Responsibilities</vt:lpstr>
      <vt:lpstr>USNC President Term of Office </vt:lpstr>
      <vt:lpstr>Vice President – Technical Responsibilities</vt:lpstr>
      <vt:lpstr>Vice President – Conformity Assessment Responsibilities</vt:lpstr>
      <vt:lpstr>Vice President – Finance  Responsibilities</vt:lpstr>
      <vt:lpstr>USNC Vice Presidents Terms of Office </vt:lpstr>
      <vt:lpstr>General Secretary Responsibilities</vt:lpstr>
      <vt:lpstr>General Secretary Term of Office</vt:lpstr>
      <vt:lpstr>Immediate Past-President</vt:lpstr>
      <vt:lpstr>President-Elect</vt:lpstr>
      <vt:lpstr>Members of the USNC Council</vt:lpstr>
      <vt:lpstr>USNC Council Member Responsibilities</vt:lpstr>
      <vt:lpstr>USNC Council Member Election  and Terms of Office</vt:lpstr>
      <vt:lpstr>Members of the USNC CAPCC</vt:lpstr>
      <vt:lpstr>USNC CAPCC Member Responsibilities</vt:lpstr>
      <vt:lpstr>The Four USNC CA System  Mirror Committees</vt:lpstr>
      <vt:lpstr>USNC/IECEE Certification Services</vt:lpstr>
      <vt:lpstr>USNC/IECEx Certification Services</vt:lpstr>
      <vt:lpstr>USNC/IECQ Certification Services</vt:lpstr>
      <vt:lpstr>IECRE Certification Services</vt:lpstr>
      <vt:lpstr>Technical Management  Committee (TMC)</vt:lpstr>
      <vt:lpstr>Members of the TMC Responsibilities</vt:lpstr>
      <vt:lpstr>Technical Advisory Groups (TAGs)</vt:lpstr>
      <vt:lpstr>TMC Member – Technical Advisor (TA)</vt:lpstr>
      <vt:lpstr>Technical Advisor Qualifications</vt:lpstr>
      <vt:lpstr>Technical Advisor Responsibilities</vt:lpstr>
      <vt:lpstr>TAG Chair Responsibilities</vt:lpstr>
      <vt:lpstr>Deputy Technical Advisor (DTA)</vt:lpstr>
      <vt:lpstr>TAG Administrator</vt:lpstr>
      <vt:lpstr>TAG Secretary</vt:lpstr>
      <vt:lpstr>TAG Secretary Responsibilities</vt:lpstr>
      <vt:lpstr>Group Manager (GM)</vt:lpstr>
      <vt:lpstr>TAG Members</vt:lpstr>
      <vt:lpstr>WG, PT or MT Experts Responsibilities</vt:lpstr>
      <vt:lpstr>USNC Constituent Training Program</vt:lpstr>
      <vt:lpstr>PowerPoint Presentation</vt:lpstr>
    </vt:vector>
  </TitlesOfParts>
  <Company>ANSI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Neiman</dc:creator>
  <cp:lastModifiedBy>Samuel Roods</cp:lastModifiedBy>
  <cp:revision>388</cp:revision>
  <cp:lastPrinted>2013-03-26T17:15:09Z</cp:lastPrinted>
  <dcterms:created xsi:type="dcterms:W3CDTF">2011-04-29T13:43:45Z</dcterms:created>
  <dcterms:modified xsi:type="dcterms:W3CDTF">2018-04-12T15:51:48Z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a76bd9c4-ee45-4615-acf7-e6d49bb00ba4</vt:lpwstr>
  </property>
</Properties>
</file>